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256" r:id="rId2"/>
    <p:sldId id="341" r:id="rId3"/>
    <p:sldId id="293" r:id="rId4"/>
    <p:sldId id="299" r:id="rId5"/>
    <p:sldId id="300" r:id="rId6"/>
    <p:sldId id="292" r:id="rId7"/>
    <p:sldId id="340" r:id="rId8"/>
    <p:sldId id="329" r:id="rId9"/>
    <p:sldId id="294" r:id="rId10"/>
    <p:sldId id="323" r:id="rId11"/>
    <p:sldId id="337" r:id="rId12"/>
    <p:sldId id="335" r:id="rId13"/>
    <p:sldId id="338" r:id="rId14"/>
    <p:sldId id="339" r:id="rId15"/>
    <p:sldId id="336" r:id="rId16"/>
    <p:sldId id="331" r:id="rId17"/>
    <p:sldId id="325" r:id="rId18"/>
    <p:sldId id="326" r:id="rId19"/>
  </p:sldIdLst>
  <p:sldSz cx="9144000" cy="6858000" type="screen4x3"/>
  <p:notesSz cx="6858000" cy="9296400"/>
  <p:defaultTextStyle>
    <a:defPPr>
      <a:defRPr lang="en-US"/>
    </a:defPPr>
    <a:lvl1pPr algn="l" rtl="0" fontAlgn="base">
      <a:spcBef>
        <a:spcPct val="0"/>
      </a:spcBef>
      <a:spcAft>
        <a:spcPct val="0"/>
      </a:spcAft>
      <a:defRPr sz="2000" kern="1200">
        <a:solidFill>
          <a:schemeClr val="tx1"/>
        </a:solidFill>
        <a:latin typeface="Arial" charset="0"/>
        <a:ea typeface="+mn-ea"/>
        <a:cs typeface="+mn-cs"/>
      </a:defRPr>
    </a:lvl1pPr>
    <a:lvl2pPr marL="457200" algn="l" rtl="0" fontAlgn="base">
      <a:spcBef>
        <a:spcPct val="0"/>
      </a:spcBef>
      <a:spcAft>
        <a:spcPct val="0"/>
      </a:spcAft>
      <a:defRPr sz="2000" kern="1200">
        <a:solidFill>
          <a:schemeClr val="tx1"/>
        </a:solidFill>
        <a:latin typeface="Arial" charset="0"/>
        <a:ea typeface="+mn-ea"/>
        <a:cs typeface="+mn-cs"/>
      </a:defRPr>
    </a:lvl2pPr>
    <a:lvl3pPr marL="914400" algn="l" rtl="0" fontAlgn="base">
      <a:spcBef>
        <a:spcPct val="0"/>
      </a:spcBef>
      <a:spcAft>
        <a:spcPct val="0"/>
      </a:spcAft>
      <a:defRPr sz="2000" kern="1200">
        <a:solidFill>
          <a:schemeClr val="tx1"/>
        </a:solidFill>
        <a:latin typeface="Arial" charset="0"/>
        <a:ea typeface="+mn-ea"/>
        <a:cs typeface="+mn-cs"/>
      </a:defRPr>
    </a:lvl3pPr>
    <a:lvl4pPr marL="1371600" algn="l" rtl="0" fontAlgn="base">
      <a:spcBef>
        <a:spcPct val="0"/>
      </a:spcBef>
      <a:spcAft>
        <a:spcPct val="0"/>
      </a:spcAft>
      <a:defRPr sz="2000" kern="1200">
        <a:solidFill>
          <a:schemeClr val="tx1"/>
        </a:solidFill>
        <a:latin typeface="Arial" charset="0"/>
        <a:ea typeface="+mn-ea"/>
        <a:cs typeface="+mn-cs"/>
      </a:defRPr>
    </a:lvl4pPr>
    <a:lvl5pPr marL="1828800" algn="l" rtl="0" fontAlgn="base">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7E8E83"/>
    <a:srgbClr val="A0ACA4"/>
    <a:srgbClr val="0000FF"/>
    <a:srgbClr val="FFFF00"/>
    <a:srgbClr val="495BA3"/>
    <a:srgbClr val="DCCFA5"/>
    <a:srgbClr val="2A6D3A"/>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079" autoAdjust="0"/>
    <p:restoredTop sz="93280" autoAdjust="0"/>
  </p:normalViewPr>
  <p:slideViewPr>
    <p:cSldViewPr>
      <p:cViewPr varScale="1">
        <p:scale>
          <a:sx n="148" d="100"/>
          <a:sy n="148" d="100"/>
        </p:scale>
        <p:origin x="2304" y="192"/>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3062" y="288"/>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dirty="0"/>
          </a:p>
        </p:txBody>
      </p:sp>
      <p:sp>
        <p:nvSpPr>
          <p:cNvPr id="99331" name="Rectangle 3"/>
          <p:cNvSpPr>
            <a:spLocks noGrp="1" noChangeArrowheads="1"/>
          </p:cNvSpPr>
          <p:nvPr>
            <p:ph type="dt" sz="quarter"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dirty="0"/>
          </a:p>
        </p:txBody>
      </p:sp>
      <p:sp>
        <p:nvSpPr>
          <p:cNvPr id="99332" name="Rectangle 4"/>
          <p:cNvSpPr>
            <a:spLocks noGrp="1" noChangeArrowheads="1"/>
          </p:cNvSpPr>
          <p:nvPr>
            <p:ph type="ftr" sz="quarter" idx="2"/>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dirty="0"/>
          </a:p>
        </p:txBody>
      </p:sp>
      <p:sp>
        <p:nvSpPr>
          <p:cNvPr id="99333" name="Rectangle 5"/>
          <p:cNvSpPr>
            <a:spLocks noGrp="1" noChangeArrowheads="1"/>
          </p:cNvSpPr>
          <p:nvPr>
            <p:ph type="sldNum" sz="quarter" idx="3"/>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4A5AA285-BD12-4282-A788-6D2544229981}" type="slidenum">
              <a:rPr lang="en-US"/>
              <a:pPr>
                <a:defRPr/>
              </a:pPr>
              <a:t>‹#›</a:t>
            </a:fld>
            <a:endParaRPr lang="en-US" dirty="0"/>
          </a:p>
        </p:txBody>
      </p:sp>
    </p:spTree>
    <p:extLst>
      <p:ext uri="{BB962C8B-B14F-4D97-AF65-F5344CB8AC3E}">
        <p14:creationId xmlns:p14="http://schemas.microsoft.com/office/powerpoint/2010/main" val="2712663526"/>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tif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1" name="Rectangle 3"/>
          <p:cNvSpPr>
            <a:spLocks noGrp="1" noChangeArrowheads="1"/>
          </p:cNvSpPr>
          <p:nvPr>
            <p:ph type="dt"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atin typeface="Times New Roman" pitchFamily="18" charset="0"/>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04900" y="696913"/>
            <a:ext cx="4648200" cy="34861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914711" y="4416426"/>
            <a:ext cx="5028579" cy="41830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5" name="Rectangle 7"/>
          <p:cNvSpPr>
            <a:spLocks noGrp="1" noChangeArrowheads="1"/>
          </p:cNvSpPr>
          <p:nvPr>
            <p:ph type="sldNum" sz="quarter" idx="5"/>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atin typeface="Times New Roman" pitchFamily="18" charset="0"/>
              </a:defRPr>
            </a:lvl1pPr>
          </a:lstStyle>
          <a:p>
            <a:pPr>
              <a:defRPr/>
            </a:pPr>
            <a:fld id="{146204F0-6891-43ED-B78D-50F4FC9D77C1}" type="slidenum">
              <a:rPr lang="en-US"/>
              <a:pPr>
                <a:defRPr/>
              </a:pPr>
              <a:t>‹#›</a:t>
            </a:fld>
            <a:endParaRPr lang="en-US" dirty="0"/>
          </a:p>
        </p:txBody>
      </p:sp>
    </p:spTree>
    <p:extLst>
      <p:ext uri="{BB962C8B-B14F-4D97-AF65-F5344CB8AC3E}">
        <p14:creationId xmlns:p14="http://schemas.microsoft.com/office/powerpoint/2010/main" val="2635437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1</a:t>
            </a:fld>
            <a:endParaRPr lang="en-US" dirty="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12</a:t>
            </a:fld>
            <a:endParaRPr lang="en-US" dirty="0"/>
          </a:p>
        </p:txBody>
      </p:sp>
    </p:spTree>
    <p:extLst>
      <p:ext uri="{BB962C8B-B14F-4D97-AF65-F5344CB8AC3E}">
        <p14:creationId xmlns:p14="http://schemas.microsoft.com/office/powerpoint/2010/main" val="40950198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13</a:t>
            </a:fld>
            <a:endParaRPr lang="en-US" dirty="0"/>
          </a:p>
        </p:txBody>
      </p:sp>
    </p:spTree>
    <p:extLst>
      <p:ext uri="{BB962C8B-B14F-4D97-AF65-F5344CB8AC3E}">
        <p14:creationId xmlns:p14="http://schemas.microsoft.com/office/powerpoint/2010/main" val="2695132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14</a:t>
            </a:fld>
            <a:endParaRPr lang="en-US" dirty="0"/>
          </a:p>
        </p:txBody>
      </p:sp>
    </p:spTree>
    <p:extLst>
      <p:ext uri="{BB962C8B-B14F-4D97-AF65-F5344CB8AC3E}">
        <p14:creationId xmlns:p14="http://schemas.microsoft.com/office/powerpoint/2010/main" val="36411106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15</a:t>
            </a:fld>
            <a:endParaRPr lang="en-US" dirty="0"/>
          </a:p>
        </p:txBody>
      </p:sp>
    </p:spTree>
    <p:extLst>
      <p:ext uri="{BB962C8B-B14F-4D97-AF65-F5344CB8AC3E}">
        <p14:creationId xmlns:p14="http://schemas.microsoft.com/office/powerpoint/2010/main" val="11869491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16</a:t>
            </a:fld>
            <a:endParaRPr lang="en-US" dirty="0"/>
          </a:p>
        </p:txBody>
      </p:sp>
    </p:spTree>
    <p:extLst>
      <p:ext uri="{BB962C8B-B14F-4D97-AF65-F5344CB8AC3E}">
        <p14:creationId xmlns:p14="http://schemas.microsoft.com/office/powerpoint/2010/main" val="15612995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Funding for all FY’s funded</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17</a:t>
            </a:fld>
            <a:endParaRPr lang="en-US" dirty="0"/>
          </a:p>
        </p:txBody>
      </p:sp>
    </p:spTree>
    <p:extLst>
      <p:ext uri="{BB962C8B-B14F-4D97-AF65-F5344CB8AC3E}">
        <p14:creationId xmlns:p14="http://schemas.microsoft.com/office/powerpoint/2010/main" val="24815470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18</a:t>
            </a:fld>
            <a:endParaRPr lang="en-US" dirty="0"/>
          </a:p>
        </p:txBody>
      </p:sp>
    </p:spTree>
    <p:extLst>
      <p:ext uri="{BB962C8B-B14F-4D97-AF65-F5344CB8AC3E}">
        <p14:creationId xmlns:p14="http://schemas.microsoft.com/office/powerpoint/2010/main" val="4254821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2</a:t>
            </a:fld>
            <a:endParaRPr lang="en-US" dirty="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a:t>
            </a:fld>
            <a:endParaRPr lang="en-US" dirty="0"/>
          </a:p>
        </p:txBody>
      </p:sp>
    </p:spTree>
    <p:extLst>
      <p:ext uri="{BB962C8B-B14F-4D97-AF65-F5344CB8AC3E}">
        <p14:creationId xmlns:p14="http://schemas.microsoft.com/office/powerpoint/2010/main" val="3722421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4</a:t>
            </a:fld>
            <a:endParaRPr lang="en-US" dirty="0"/>
          </a:p>
        </p:txBody>
      </p:sp>
    </p:spTree>
    <p:extLst>
      <p:ext uri="{BB962C8B-B14F-4D97-AF65-F5344CB8AC3E}">
        <p14:creationId xmlns:p14="http://schemas.microsoft.com/office/powerpoint/2010/main" val="650567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6</a:t>
            </a:fld>
            <a:endParaRPr lang="en-US" dirty="0"/>
          </a:p>
        </p:txBody>
      </p:sp>
    </p:spTree>
    <p:extLst>
      <p:ext uri="{BB962C8B-B14F-4D97-AF65-F5344CB8AC3E}">
        <p14:creationId xmlns:p14="http://schemas.microsoft.com/office/powerpoint/2010/main" val="4875721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8</a:t>
            </a:fld>
            <a:endParaRPr lang="en-US" dirty="0"/>
          </a:p>
        </p:txBody>
      </p:sp>
    </p:spTree>
    <p:extLst>
      <p:ext uri="{BB962C8B-B14F-4D97-AF65-F5344CB8AC3E}">
        <p14:creationId xmlns:p14="http://schemas.microsoft.com/office/powerpoint/2010/main" val="10396344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9</a:t>
            </a:fld>
            <a:endParaRPr lang="en-US" dirty="0"/>
          </a:p>
        </p:txBody>
      </p:sp>
    </p:spTree>
    <p:extLst>
      <p:ext uri="{BB962C8B-B14F-4D97-AF65-F5344CB8AC3E}">
        <p14:creationId xmlns:p14="http://schemas.microsoft.com/office/powerpoint/2010/main" val="36254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10</a:t>
            </a:fld>
            <a:endParaRPr lang="en-US" dirty="0"/>
          </a:p>
        </p:txBody>
      </p:sp>
    </p:spTree>
    <p:extLst>
      <p:ext uri="{BB962C8B-B14F-4D97-AF65-F5344CB8AC3E}">
        <p14:creationId xmlns:p14="http://schemas.microsoft.com/office/powerpoint/2010/main" val="35816657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11</a:t>
            </a:fld>
            <a:endParaRPr lang="en-US" dirty="0"/>
          </a:p>
        </p:txBody>
      </p:sp>
    </p:spTree>
    <p:extLst>
      <p:ext uri="{BB962C8B-B14F-4D97-AF65-F5344CB8AC3E}">
        <p14:creationId xmlns:p14="http://schemas.microsoft.com/office/powerpoint/2010/main" val="102428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65100"/>
            <a:ext cx="1943100" cy="5930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165100"/>
            <a:ext cx="5676900" cy="5930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0" descr="castlogo"/>
          <p:cNvPicPr>
            <a:picLocks noChangeAspect="1" noChangeArrowheads="1"/>
          </p:cNvPicPr>
          <p:nvPr userDrawn="1"/>
        </p:nvPicPr>
        <p:blipFill>
          <a:blip r:embed="rId13" cstate="print"/>
          <a:srcRect/>
          <a:stretch>
            <a:fillRect/>
          </a:stretch>
        </p:blipFill>
        <p:spPr bwMode="auto">
          <a:xfrm>
            <a:off x="7772400" y="129382"/>
            <a:ext cx="1295400" cy="985837"/>
          </a:xfrm>
          <a:prstGeom prst="rect">
            <a:avLst/>
          </a:prstGeom>
          <a:noFill/>
          <a:ln w="9525">
            <a:noFill/>
            <a:miter lim="800000"/>
            <a:headEnd/>
            <a:tailEnd/>
          </a:ln>
        </p:spPr>
      </p:pic>
      <p:sp>
        <p:nvSpPr>
          <p:cNvPr id="2" name="Rectangle 2"/>
          <p:cNvSpPr>
            <a:spLocks noGrp="1" noChangeArrowheads="1"/>
          </p:cNvSpPr>
          <p:nvPr>
            <p:ph type="title"/>
          </p:nvPr>
        </p:nvSpPr>
        <p:spPr bwMode="auto">
          <a:xfrm>
            <a:off x="1676400" y="165100"/>
            <a:ext cx="5867400" cy="914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 ____ __ ____  _____ _____ _____</a:t>
            </a:r>
          </a:p>
        </p:txBody>
      </p:sp>
      <p:sp>
        <p:nvSpPr>
          <p:cNvPr id="3" name="Title Placeholder 2"/>
          <p:cNvSpPr>
            <a:spLocks noGrp="1" noChangeArrowheads="1"/>
          </p:cNvSpPr>
          <p:nvPr>
            <p:ph type="title"/>
          </p:nvPr>
        </p:nvSpPr>
        <p:spPr bwMode="auto">
          <a:xfrm>
            <a:off x="1676400" y="165100"/>
            <a:ext cx="58674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8"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9" name="Rectangle 15"/>
          <p:cNvSpPr>
            <a:spLocks noChangeArrowheads="1"/>
          </p:cNvSpPr>
          <p:nvPr userDrawn="1"/>
        </p:nvSpPr>
        <p:spPr bwMode="auto">
          <a:xfrm>
            <a:off x="0" y="6629400"/>
            <a:ext cx="9144000" cy="228600"/>
          </a:xfrm>
          <a:prstGeom prst="rect">
            <a:avLst/>
          </a:prstGeom>
          <a:solidFill>
            <a:srgbClr val="7E8E83"/>
          </a:solidFill>
          <a:ln w="9525">
            <a:solidFill>
              <a:schemeClr val="tx1"/>
            </a:solidFill>
            <a:miter lim="800000"/>
            <a:headEnd/>
            <a:tailEnd/>
          </a:ln>
          <a:effectLst/>
        </p:spPr>
        <p:txBody>
          <a:bodyPr wrap="none" anchor="ctr"/>
          <a:lstStyle/>
          <a:p>
            <a:pPr>
              <a:defRPr/>
            </a:pPr>
            <a:endParaRPr lang="en-US" dirty="0"/>
          </a:p>
        </p:txBody>
      </p:sp>
      <p:sp>
        <p:nvSpPr>
          <p:cNvPr id="1040" name="Text Box 16"/>
          <p:cNvSpPr txBox="1">
            <a:spLocks noChangeArrowheads="1"/>
          </p:cNvSpPr>
          <p:nvPr/>
        </p:nvSpPr>
        <p:spPr bwMode="auto">
          <a:xfrm>
            <a:off x="26988" y="6629400"/>
            <a:ext cx="3933384" cy="276999"/>
          </a:xfrm>
          <a:prstGeom prst="rect">
            <a:avLst/>
          </a:prstGeom>
          <a:noFill/>
          <a:ln w="9525">
            <a:noFill/>
            <a:miter lim="800000"/>
            <a:headEnd/>
            <a:tailEnd/>
          </a:ln>
          <a:effectLst/>
        </p:spPr>
        <p:txBody>
          <a:bodyPr wrap="none">
            <a:spAutoFit/>
          </a:bodyPr>
          <a:lstStyle/>
          <a:p>
            <a:r>
              <a:rPr lang="en-US" sz="1200" b="1">
                <a:solidFill>
                  <a:schemeClr val="bg1"/>
                </a:solidFill>
              </a:rPr>
              <a:t>FY22</a:t>
            </a:r>
            <a:r>
              <a:rPr lang="en-US" sz="1200" b="1" baseline="0">
                <a:solidFill>
                  <a:schemeClr val="bg1"/>
                </a:solidFill>
              </a:rPr>
              <a:t> </a:t>
            </a:r>
            <a:r>
              <a:rPr lang="en-US" sz="1200" b="1" dirty="0">
                <a:solidFill>
                  <a:schemeClr val="bg1"/>
                </a:solidFill>
              </a:rPr>
              <a:t>EMRRP In-Progress Review Meeting/Webinar</a:t>
            </a:r>
            <a:endParaRPr lang="en-US" sz="2400" b="1" dirty="0">
              <a:solidFill>
                <a:schemeClr val="folHlink"/>
              </a:solidFill>
              <a:latin typeface="Times New Roman" pitchFamily="18" charset="0"/>
            </a:endParaRPr>
          </a:p>
        </p:txBody>
      </p:sp>
      <p:pic>
        <p:nvPicPr>
          <p:cNvPr id="4" name="Picture 3"/>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52400" y="79375"/>
            <a:ext cx="1579697" cy="1085850"/>
          </a:xfrm>
          <a:prstGeom prst="rect">
            <a:avLst/>
          </a:prstGeom>
        </p:spPr>
      </p:pic>
      <p:pic>
        <p:nvPicPr>
          <p:cNvPr id="5" name="Picture 4"/>
          <p:cNvPicPr>
            <a:picLocks noChangeAspect="1"/>
          </p:cNvPicPr>
          <p:nvPr userDrawn="1"/>
        </p:nvPicPr>
        <p:blipFill>
          <a:blip r:embed="rId15"/>
          <a:stretch>
            <a:fillRect/>
          </a:stretch>
        </p:blipFill>
        <p:spPr>
          <a:xfrm>
            <a:off x="-5670" y="1260614"/>
            <a:ext cx="9149669" cy="187302"/>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2800" b="1">
          <a:solidFill>
            <a:schemeClr val="tx2"/>
          </a:solidFill>
          <a:effectLst>
            <a:outerShdw blurRad="38100" dist="38100" dir="2700000" algn="tl">
              <a:srgbClr val="000000">
                <a:alpha val="43137"/>
              </a:srgbClr>
            </a:outerShdw>
          </a:effectLst>
          <a:latin typeface="Arial" pitchFamily="34" charset="0"/>
          <a:ea typeface="+mj-ea"/>
          <a:cs typeface="Arial" pitchFamily="34" charset="0"/>
        </a:defRPr>
      </a:lvl1pPr>
      <a:lvl2pPr algn="ctr" rtl="0" eaLnBrk="0" fontAlgn="base" hangingPunct="0">
        <a:spcBef>
          <a:spcPct val="0"/>
        </a:spcBef>
        <a:spcAft>
          <a:spcPct val="0"/>
        </a:spcAft>
        <a:defRPr sz="2800" b="1">
          <a:solidFill>
            <a:schemeClr val="tx2"/>
          </a:solidFill>
          <a:latin typeface="Arial" charset="0"/>
          <a:cs typeface="Arial" charset="0"/>
        </a:defRPr>
      </a:lvl2pPr>
      <a:lvl3pPr algn="ctr" rtl="0" eaLnBrk="0" fontAlgn="base" hangingPunct="0">
        <a:spcBef>
          <a:spcPct val="0"/>
        </a:spcBef>
        <a:spcAft>
          <a:spcPct val="0"/>
        </a:spcAft>
        <a:defRPr sz="2800" b="1">
          <a:solidFill>
            <a:schemeClr val="tx2"/>
          </a:solidFill>
          <a:latin typeface="Arial" charset="0"/>
          <a:cs typeface="Arial" charset="0"/>
        </a:defRPr>
      </a:lvl3pPr>
      <a:lvl4pPr algn="ctr" rtl="0" eaLnBrk="0" fontAlgn="base" hangingPunct="0">
        <a:spcBef>
          <a:spcPct val="0"/>
        </a:spcBef>
        <a:spcAft>
          <a:spcPct val="0"/>
        </a:spcAft>
        <a:defRPr sz="2800" b="1">
          <a:solidFill>
            <a:schemeClr val="tx2"/>
          </a:solidFill>
          <a:latin typeface="Arial" charset="0"/>
          <a:cs typeface="Arial" charset="0"/>
        </a:defRPr>
      </a:lvl4pPr>
      <a:lvl5pPr algn="ctr" rtl="0" eaLnBrk="0" fontAlgn="base" hangingPunct="0">
        <a:spcBef>
          <a:spcPct val="0"/>
        </a:spcBef>
        <a:spcAft>
          <a:spcPct val="0"/>
        </a:spcAft>
        <a:defRPr sz="2800" b="1">
          <a:solidFill>
            <a:schemeClr val="tx2"/>
          </a:solidFill>
          <a:latin typeface="Arial" charset="0"/>
          <a:cs typeface="Arial" charset="0"/>
        </a:defRPr>
      </a:lvl5pPr>
      <a:lvl6pPr marL="457200" algn="ctr" rtl="0" fontAlgn="base">
        <a:spcBef>
          <a:spcPct val="0"/>
        </a:spcBef>
        <a:spcAft>
          <a:spcPct val="0"/>
        </a:spcAft>
        <a:defRPr sz="2800" b="1">
          <a:solidFill>
            <a:schemeClr val="tx2"/>
          </a:solidFill>
          <a:latin typeface="Times New Roman" pitchFamily="18" charset="0"/>
        </a:defRPr>
      </a:lvl6pPr>
      <a:lvl7pPr marL="914400" algn="ctr" rtl="0" fontAlgn="base">
        <a:spcBef>
          <a:spcPct val="0"/>
        </a:spcBef>
        <a:spcAft>
          <a:spcPct val="0"/>
        </a:spcAft>
        <a:defRPr sz="2800" b="1">
          <a:solidFill>
            <a:schemeClr val="tx2"/>
          </a:solidFill>
          <a:latin typeface="Times New Roman" pitchFamily="18" charset="0"/>
        </a:defRPr>
      </a:lvl7pPr>
      <a:lvl8pPr marL="1371600" algn="ctr" rtl="0" fontAlgn="base">
        <a:spcBef>
          <a:spcPct val="0"/>
        </a:spcBef>
        <a:spcAft>
          <a:spcPct val="0"/>
        </a:spcAft>
        <a:defRPr sz="2800" b="1">
          <a:solidFill>
            <a:schemeClr val="tx2"/>
          </a:solidFill>
          <a:latin typeface="Times New Roman" pitchFamily="18" charset="0"/>
        </a:defRPr>
      </a:lvl8pPr>
      <a:lvl9pPr marL="1828800" algn="ctr" rtl="0" fontAlgn="base">
        <a:spcBef>
          <a:spcPct val="0"/>
        </a:spcBef>
        <a:spcAft>
          <a:spcPct val="0"/>
        </a:spcAft>
        <a:defRPr sz="2800" b="1">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 Box 29"/>
          <p:cNvSpPr txBox="1">
            <a:spLocks noChangeArrowheads="1"/>
          </p:cNvSpPr>
          <p:nvPr/>
        </p:nvSpPr>
        <p:spPr bwMode="auto">
          <a:xfrm>
            <a:off x="609600" y="1735991"/>
            <a:ext cx="8001000" cy="3293209"/>
          </a:xfrm>
          <a:prstGeom prst="rect">
            <a:avLst/>
          </a:prstGeom>
          <a:noFill/>
          <a:ln w="9525">
            <a:noFill/>
            <a:miter lim="800000"/>
            <a:headEnd/>
            <a:tailEnd/>
          </a:ln>
        </p:spPr>
        <p:txBody>
          <a:bodyPr wrap="square">
            <a:spAutoFit/>
          </a:bodyPr>
          <a:lstStyle/>
          <a:p>
            <a:pPr>
              <a:spcBef>
                <a:spcPct val="50000"/>
              </a:spcBef>
            </a:pPr>
            <a:r>
              <a:rPr lang="en-US" sz="2800" b="1" dirty="0">
                <a:cs typeface="Arial" charset="0"/>
              </a:rPr>
              <a:t>PDT Lead: </a:t>
            </a:r>
            <a:r>
              <a:rPr lang="en-US" sz="2400" dirty="0">
                <a:cs typeface="Arial" charset="0"/>
              </a:rPr>
              <a:t>Todd Steissberg</a:t>
            </a:r>
          </a:p>
          <a:p>
            <a:pPr>
              <a:spcBef>
                <a:spcPct val="50000"/>
              </a:spcBef>
            </a:pPr>
            <a:r>
              <a:rPr lang="en-US" sz="2800" b="1" dirty="0">
                <a:cs typeface="Arial" charset="0"/>
              </a:rPr>
              <a:t>Product Development Team: </a:t>
            </a:r>
            <a:r>
              <a:rPr lang="en-US" sz="2400" dirty="0">
                <a:cs typeface="Arial" charset="0"/>
              </a:rPr>
              <a:t>Billy Johnson, Zhonglong Zhang, Alex Sanchez, Mark Jensen, Chuck Theiling</a:t>
            </a:r>
          </a:p>
          <a:p>
            <a:pPr>
              <a:spcBef>
                <a:spcPct val="50000"/>
              </a:spcBef>
            </a:pPr>
            <a:r>
              <a:rPr lang="en-US" sz="2800" b="1" dirty="0">
                <a:cs typeface="Arial" charset="0"/>
              </a:rPr>
              <a:t>Corps District Collaboration: </a:t>
            </a:r>
            <a:r>
              <a:rPr lang="en-US" sz="2400" u="sng" dirty="0">
                <a:cs typeface="Arial" charset="0"/>
              </a:rPr>
              <a:t>Brian Zettle (CoP Lead)</a:t>
            </a:r>
            <a:r>
              <a:rPr lang="en-US" sz="2400" dirty="0">
                <a:cs typeface="Arial" charset="0"/>
              </a:rPr>
              <a:t>, Chris Solek (Los Angeles District), Craig Evans (St. Paul District), Jeff Tripe (Kansas District)</a:t>
            </a:r>
            <a:endParaRPr lang="en-US" sz="2400" b="1" i="1" dirty="0">
              <a:solidFill>
                <a:srgbClr val="FF0000"/>
              </a:solidFill>
            </a:endParaRPr>
          </a:p>
        </p:txBody>
      </p:sp>
      <p:sp>
        <p:nvSpPr>
          <p:cNvPr id="140318" name="Text Box 30"/>
          <p:cNvSpPr txBox="1">
            <a:spLocks noChangeArrowheads="1"/>
          </p:cNvSpPr>
          <p:nvPr/>
        </p:nvSpPr>
        <p:spPr bwMode="auto">
          <a:xfrm>
            <a:off x="1676400" y="152400"/>
            <a:ext cx="5867400" cy="1015663"/>
          </a:xfrm>
          <a:prstGeom prst="rect">
            <a:avLst/>
          </a:prstGeom>
          <a:noFill/>
          <a:ln w="9525">
            <a:noFill/>
            <a:miter lim="800000"/>
            <a:headEnd/>
            <a:tailEnd/>
          </a:ln>
          <a:effectLst/>
        </p:spPr>
        <p:txBody>
          <a:bodyPr anchor="ctr">
            <a:spAutoFit/>
          </a:bodyPr>
          <a:lstStyle/>
          <a:p>
            <a:pPr algn="ctr">
              <a:spcBef>
                <a:spcPts val="0"/>
              </a:spcBef>
              <a:defRPr/>
            </a:pPr>
            <a:r>
              <a:rPr lang="en-US" b="1" dirty="0">
                <a:effectLst>
                  <a:outerShdw blurRad="38100" dist="38100" dir="2700000" algn="tl">
                    <a:srgbClr val="C0C0C0"/>
                  </a:outerShdw>
                </a:effectLst>
                <a:latin typeface="Arial" pitchFamily="34" charset="0"/>
                <a:cs typeface="Arial" pitchFamily="34" charset="0"/>
              </a:rPr>
              <a:t>Multi-dimensional Modeling of Interactions between Nutrients and Riparian Vegetation for Improved Riverine Ecosystem Management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1</a:t>
            </a:r>
            <a:br>
              <a:rPr lang="en-US" sz="2400" dirty="0"/>
            </a:br>
            <a:r>
              <a:rPr lang="en-US" sz="2000" dirty="0"/>
              <a:t>Task 1: Water Quality Modules</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524000"/>
            <a:ext cx="7772400" cy="48768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New streamlined water quality modules developed in Python that compute a single cell</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Temperature Simulation Module (TSM)</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Code development completed</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API documentation completed</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General Constituent Simulation Module (GSM)</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Code development completed</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API documentation completed</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Nutrient Simulation Module (NSM)</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Code development completed</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API documentation completed</a:t>
            </a:r>
          </a:p>
          <a:p>
            <a:pPr lvl="1" eaLnBrk="1" fontAlgn="auto" hangingPunct="1">
              <a:spcBef>
                <a:spcPts val="0"/>
              </a:spcBef>
              <a:spcAft>
                <a:spcPts val="0"/>
              </a:spcAft>
              <a:defRPr/>
            </a:pPr>
            <a:endParaRPr lang="en-US" dirty="0">
              <a:latin typeface="Arial" panose="020B0604020202020204" pitchFamily="34" charset="0"/>
              <a:cs typeface="Arial" panose="020B0604020202020204" pitchFamily="34" charset="0"/>
            </a:endParaRPr>
          </a:p>
          <a:p>
            <a:pPr lvl="2" eaLnBrk="1" fontAlgn="auto" hangingPunct="1">
              <a:spcBef>
                <a:spcPts val="0"/>
              </a:spcBef>
              <a:spcAft>
                <a:spcPts val="0"/>
              </a:spcAft>
              <a:defRPr/>
            </a:pPr>
            <a:endParaRPr lang="en-US" dirty="0">
              <a:latin typeface="Arial" panose="020B0604020202020204" pitchFamily="34" charset="0"/>
              <a:cs typeface="Arial" panose="020B0604020202020204" pitchFamily="34" charset="0"/>
            </a:endParaRP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43528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2</a:t>
            </a:r>
            <a:br>
              <a:rPr lang="en-US" sz="2400" dirty="0"/>
            </a:br>
            <a:r>
              <a:rPr lang="en-US" sz="2000" dirty="0"/>
              <a:t>Task 2: User Interface and Visualization Tools</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524000"/>
            <a:ext cx="7772400" cy="48768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Developed Jupyter notebooks for software testing, training, and deployment</a:t>
            </a:r>
          </a:p>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Developed new plotting capabilities:</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Meteorology time series plots</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Water quality time series plots</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2D plots plots and animations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Handles all known coordinate systems with an EPSG code or WKT definition file</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Easy reprojection of coordinate system</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Displays background maps </a:t>
            </a:r>
          </a:p>
          <a:p>
            <a:pPr lvl="2" eaLnBrk="1" fontAlgn="auto" hangingPunct="1">
              <a:spcBef>
                <a:spcPts val="0"/>
              </a:spcBef>
              <a:spcAft>
                <a:spcPts val="0"/>
              </a:spcAft>
              <a:defRPr/>
            </a:pPr>
            <a:endParaRPr lang="en-US" dirty="0">
              <a:latin typeface="Arial" panose="020B0604020202020204" pitchFamily="34" charset="0"/>
              <a:cs typeface="Arial" panose="020B0604020202020204" pitchFamily="34" charset="0"/>
            </a:endParaRP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781248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3</a:t>
            </a:r>
            <a:br>
              <a:rPr lang="en-US" sz="2400" dirty="0"/>
            </a:br>
            <a:r>
              <a:rPr lang="en-US" sz="2000" dirty="0"/>
              <a:t>Task 3: Transport Engine and Framework</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524000"/>
            <a:ext cx="7772400" cy="48768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The ClearWater-Riverine water quality modeling tool consists of a transport engine, simulation framework, and other components to simulate water quality given hydraulic and geometry data input from an HEC-RAS-2D model</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Transport engine:</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Water quality transport solver completed (Fortran version)</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Simplified 2D water quality transport engine developed in Python</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Simulation framework: controls the simulation, time step, input/output, etc.</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Water quality modules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New streamlined water quality modules developed in Python that compute a single cell that link with the Python transport engine</a:t>
            </a: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76257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3</a:t>
            </a:r>
            <a:br>
              <a:rPr lang="en-US" sz="2400" dirty="0"/>
            </a:br>
            <a:r>
              <a:rPr lang="en-US" sz="2000" dirty="0"/>
              <a:t>Task 3: Transport Engine and Framework</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447800"/>
            <a:ext cx="7772400" cy="51054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ClearWater-Riverine WQ modeling tool, continued:</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“Stations”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Meteorology and water quality inputs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Water quality outputs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Easily input time series from Excel, CSV, and HDF5</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Temporal interpolation supports any model time step and irregular input time series data</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Can create constant-value time series for any variable</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Plot function allows the generation of period of record time series for each variable that has been added to the station</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Meteorology Stations – additional features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Supports standard meteorological measurements and data, such as wind coefficients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Correct for wind sensor height</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Can estimate atmospheric pressure from station elevation and air temperature</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Can estimate solar radiation from station geolocation and cloudiness</a:t>
            </a:r>
          </a:p>
        </p:txBody>
      </p:sp>
    </p:spTree>
    <p:extLst>
      <p:ext uri="{BB962C8B-B14F-4D97-AF65-F5344CB8AC3E}">
        <p14:creationId xmlns:p14="http://schemas.microsoft.com/office/powerpoint/2010/main" val="631611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3</a:t>
            </a:r>
            <a:br>
              <a:rPr lang="en-US" sz="2400" dirty="0"/>
            </a:br>
            <a:r>
              <a:rPr lang="en-US" sz="2000" dirty="0"/>
              <a:t>Task 3: Transport Engine and Framework</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447800"/>
            <a:ext cx="7772400" cy="51054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ClearWater-Riverine WQ modeling tool, continued:</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Water quality stations (“Station” + additional features)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Supports input of WQ time series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Allows input of observed data and other time series data to drive or calibrate &amp; validate the model</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Output stations (“Station” + additional features)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Supports water quality and hydraulic outputs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2D time series are output to HDF5</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Time series output supported for specified grid cells or regions</a:t>
            </a:r>
          </a:p>
          <a:p>
            <a:pPr lvl="3" eaLnBrk="1" fontAlgn="auto" hangingPunct="1">
              <a:spcBef>
                <a:spcPts val="0"/>
              </a:spcBef>
              <a:spcAft>
                <a:spcPts val="0"/>
              </a:spcAft>
              <a:defRPr/>
            </a:pPr>
            <a:r>
              <a:rPr lang="en-US" dirty="0">
                <a:latin typeface="Arial" panose="020B0604020202020204" pitchFamily="34" charset="0"/>
                <a:cs typeface="Arial" panose="020B0604020202020204" pitchFamily="34" charset="0"/>
              </a:rPr>
              <a:t>Allows specifying a radius. A time series of the average of all cells falling within that radius of the station will be output to either CSV or HDF5</a:t>
            </a:r>
          </a:p>
        </p:txBody>
      </p:sp>
    </p:spTree>
    <p:extLst>
      <p:ext uri="{BB962C8B-B14F-4D97-AF65-F5344CB8AC3E}">
        <p14:creationId xmlns:p14="http://schemas.microsoft.com/office/powerpoint/2010/main" val="21563882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4</a:t>
            </a:r>
            <a:br>
              <a:rPr lang="en-US" sz="2400" dirty="0"/>
            </a:br>
            <a:r>
              <a:rPr lang="en-US" sz="2000" dirty="0"/>
              <a:t>Task 4: Integration</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524000"/>
            <a:ext cx="7772400" cy="48768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The ClearWater-Riverine modeling tool links together all components: transport engine, modules, etc.</a:t>
            </a:r>
          </a:p>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The simulation is partially controlled by the specified output time step of the HEC-RAS model. </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An output time step of five minutes is recommended.</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Time steps longer than 15 minutes should be used with caution, since the water quality and transport changes can be large enough to destabilize the solutions.</a:t>
            </a:r>
          </a:p>
          <a:p>
            <a:pPr lvl="2" eaLnBrk="1" fontAlgn="auto" hangingPunct="1">
              <a:spcBef>
                <a:spcPts val="0"/>
              </a:spcBef>
              <a:spcAft>
                <a:spcPts val="0"/>
              </a:spcAft>
              <a:defRPr/>
            </a:pPr>
            <a:endParaRPr lang="en-US" dirty="0">
              <a:latin typeface="Arial" panose="020B0604020202020204" pitchFamily="34" charset="0"/>
              <a:cs typeface="Arial" panose="020B0604020202020204" pitchFamily="34" charset="0"/>
            </a:endParaRP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4819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5</a:t>
            </a:r>
            <a:br>
              <a:rPr lang="en-US" dirty="0"/>
            </a:br>
            <a:r>
              <a:rPr lang="en-US" sz="2400" dirty="0"/>
              <a:t>Task 6: Technical Transfer</a:t>
            </a:r>
            <a:endParaRPr lang="en-US" sz="14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524000"/>
            <a:ext cx="7772400" cy="4876800"/>
          </a:xfrm>
        </p:spPr>
        <p:txBody>
          <a:bodyPr/>
          <a:lstStyle/>
          <a:p>
            <a:pPr eaLnBrk="1" fontAlgn="auto" hangingPunct="1">
              <a:spcBef>
                <a:spcPts val="0"/>
              </a:spcBef>
              <a:spcAft>
                <a:spcPts val="0"/>
              </a:spcAft>
              <a:defRPr/>
            </a:pPr>
            <a:r>
              <a:rPr lang="en-US" sz="2000" dirty="0">
                <a:latin typeface="Arial" panose="020B0604020202020204" pitchFamily="34" charset="0"/>
                <a:cs typeface="Arial" panose="020B0604020202020204" pitchFamily="34" charset="0"/>
              </a:rPr>
              <a:t>The National Conference on Ecosystem Restoration (NCER), Virtual, July 2021</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Organized two sessions on water quality modeling software and applications</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The development team and collaborators presented six abstracts on NSM, HEC-RAS-1D-WQ, HEC-RAS-RVSM, and applications of these models</a:t>
            </a:r>
          </a:p>
          <a:p>
            <a:pPr eaLnBrk="1" fontAlgn="auto" hangingPunct="1">
              <a:spcBef>
                <a:spcPts val="0"/>
              </a:spcBef>
              <a:spcAft>
                <a:spcPts val="0"/>
              </a:spcAft>
              <a:defRPr/>
            </a:pPr>
            <a:r>
              <a:rPr lang="en-US" sz="2000" dirty="0">
                <a:latin typeface="Arial" panose="020B0604020202020204" pitchFamily="34" charset="0"/>
                <a:cs typeface="Arial" panose="020B0604020202020204" pitchFamily="34" charset="0"/>
              </a:rPr>
              <a:t>F. Behzadi, A. Wasti, T. Steissberg, and P. Ray (accepted). Vulnerability assessment of drinking water supply under climate uncertainty using a river contamination risk (RANK) model. </a:t>
            </a:r>
            <a:r>
              <a:rPr lang="en-US" sz="2000" i="1" dirty="0">
                <a:latin typeface="Arial" panose="020B0604020202020204" pitchFamily="34" charset="0"/>
                <a:cs typeface="Arial" panose="020B0604020202020204" pitchFamily="34" charset="0"/>
              </a:rPr>
              <a:t>Journal of Environmental Modelling and Software</a:t>
            </a:r>
            <a:r>
              <a:rPr lang="en-US" sz="2000" dirty="0">
                <a:latin typeface="Arial" panose="020B0604020202020204" pitchFamily="34" charset="0"/>
                <a:cs typeface="Arial" panose="020B0604020202020204" pitchFamily="34" charset="0"/>
              </a:rPr>
              <a:t>.</a:t>
            </a: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672782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Synopsis</a:t>
            </a:r>
            <a:br>
              <a:rPr lang="en-US" dirty="0"/>
            </a:br>
            <a:endParaRPr lang="en-US" sz="1600" dirty="0">
              <a:solidFill>
                <a:srgbClr val="FF0000"/>
              </a:solidFill>
            </a:endParaRPr>
          </a:p>
        </p:txBody>
      </p:sp>
      <p:sp>
        <p:nvSpPr>
          <p:cNvPr id="3" name="Content Placeholder 4">
            <a:extLst>
              <a:ext uri="{FF2B5EF4-FFF2-40B4-BE49-F238E27FC236}">
                <a16:creationId xmlns:a16="http://schemas.microsoft.com/office/drawing/2014/main" id="{EF8F5545-FF4B-7E44-B54F-ACA1926BD472}"/>
              </a:ext>
            </a:extLst>
          </p:cNvPr>
          <p:cNvSpPr>
            <a:spLocks noGrp="1"/>
          </p:cNvSpPr>
          <p:nvPr>
            <p:ph sz="half" idx="1"/>
          </p:nvPr>
        </p:nvSpPr>
        <p:spPr>
          <a:xfrm>
            <a:off x="457200" y="1529576"/>
            <a:ext cx="4162425" cy="4876800"/>
          </a:xfrm>
        </p:spPr>
        <p:txBody>
          <a:bodyPr/>
          <a:lstStyle/>
          <a:p>
            <a:r>
              <a:rPr lang="en-US" sz="1800" dirty="0">
                <a:latin typeface="Arial" panose="020B0604020202020204" pitchFamily="34" charset="0"/>
                <a:cs typeface="Arial" panose="020B0604020202020204" pitchFamily="34" charset="0"/>
              </a:rPr>
              <a:t>Funding</a:t>
            </a:r>
          </a:p>
          <a:p>
            <a:pPr lvl="1"/>
            <a:r>
              <a:rPr lang="en-US" sz="1600" dirty="0">
                <a:latin typeface="Arial" panose="020B0604020202020204" pitchFamily="34" charset="0"/>
                <a:cs typeface="Arial" panose="020B0604020202020204" pitchFamily="34" charset="0"/>
              </a:rPr>
              <a:t>FY20	$250K</a:t>
            </a:r>
          </a:p>
          <a:p>
            <a:pPr lvl="1"/>
            <a:r>
              <a:rPr lang="en-US" sz="1600" dirty="0">
                <a:latin typeface="Arial" panose="020B0604020202020204" pitchFamily="34" charset="0"/>
                <a:cs typeface="Arial" panose="020B0604020202020204" pitchFamily="34" charset="0"/>
              </a:rPr>
              <a:t>FY21	$360K</a:t>
            </a:r>
          </a:p>
          <a:p>
            <a:pPr lvl="1"/>
            <a:r>
              <a:rPr lang="en-US" sz="1600" dirty="0">
                <a:latin typeface="Arial" panose="020B0604020202020204" pitchFamily="34" charset="0"/>
                <a:cs typeface="Arial" panose="020B0604020202020204" pitchFamily="34" charset="0"/>
              </a:rPr>
              <a:t>FY22	$365K</a:t>
            </a:r>
          </a:p>
          <a:p>
            <a:pPr lvl="1"/>
            <a:r>
              <a:rPr lang="en-US" sz="1600" dirty="0">
                <a:latin typeface="Arial" panose="020B0604020202020204" pitchFamily="34" charset="0"/>
                <a:cs typeface="Arial" panose="020B0604020202020204" pitchFamily="34" charset="0"/>
              </a:rPr>
              <a:t>Project	$975K</a:t>
            </a:r>
          </a:p>
          <a:p>
            <a:r>
              <a:rPr lang="en-US" sz="1800" dirty="0">
                <a:latin typeface="Arial" panose="020B0604020202020204" pitchFamily="34" charset="0"/>
                <a:cs typeface="Arial" panose="020B0604020202020204" pitchFamily="34" charset="0"/>
              </a:rPr>
              <a:t>Project Status</a:t>
            </a:r>
          </a:p>
          <a:p>
            <a:pPr lvl="1"/>
            <a:r>
              <a:rPr lang="en-US" sz="1600" dirty="0">
                <a:latin typeface="Arial" panose="020B0604020202020204" pitchFamily="34" charset="0"/>
                <a:cs typeface="Arial" panose="020B0604020202020204" pitchFamily="34" charset="0"/>
              </a:rPr>
              <a:t>Completed alpha version of “ClearWater-Riverine” modeling tool that simulates water quality using models generated by HEC-RAS-2D</a:t>
            </a:r>
          </a:p>
        </p:txBody>
      </p:sp>
      <p:sp>
        <p:nvSpPr>
          <p:cNvPr id="4" name="Content Placeholder 4">
            <a:extLst>
              <a:ext uri="{FF2B5EF4-FFF2-40B4-BE49-F238E27FC236}">
                <a16:creationId xmlns:a16="http://schemas.microsoft.com/office/drawing/2014/main" id="{88F8FCF8-BC11-DC49-8236-6233FD3F205A}"/>
              </a:ext>
            </a:extLst>
          </p:cNvPr>
          <p:cNvSpPr txBox="1">
            <a:spLocks/>
          </p:cNvSpPr>
          <p:nvPr/>
        </p:nvSpPr>
        <p:spPr bwMode="auto">
          <a:xfrm>
            <a:off x="4572001" y="1524000"/>
            <a:ext cx="4114799"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1800" kern="0" dirty="0">
                <a:latin typeface="Arial" panose="020B0604020202020204" pitchFamily="34" charset="0"/>
                <a:cs typeface="Arial" panose="020B0604020202020204" pitchFamily="34" charset="0"/>
              </a:rPr>
              <a:t>Project Focus</a:t>
            </a:r>
          </a:p>
          <a:p>
            <a:pPr lvl="1"/>
            <a:r>
              <a:rPr lang="en-US" sz="1600" kern="0" dirty="0">
                <a:latin typeface="Arial" panose="020B0604020202020204" pitchFamily="34" charset="0"/>
                <a:cs typeface="Arial" panose="020B0604020202020204" pitchFamily="34" charset="0"/>
              </a:rPr>
              <a:t>Under revised scope, RAS 2D WQ was developed as a separate product, “ClearWater-Riverine”</a:t>
            </a:r>
          </a:p>
          <a:p>
            <a:pPr lvl="2"/>
            <a:r>
              <a:rPr lang="en-US" sz="1200" kern="0" dirty="0">
                <a:latin typeface="Arial" panose="020B0604020202020204" pitchFamily="34" charset="0"/>
                <a:cs typeface="Arial" panose="020B0604020202020204" pitchFamily="34" charset="0"/>
              </a:rPr>
              <a:t>Jupyter notebook interface</a:t>
            </a:r>
          </a:p>
          <a:p>
            <a:pPr lvl="2"/>
            <a:r>
              <a:rPr lang="en-US" sz="1200" kern="0" dirty="0">
                <a:latin typeface="Arial" panose="020B0604020202020204" pitchFamily="34" charset="0"/>
                <a:cs typeface="Arial" panose="020B0604020202020204" pitchFamily="34" charset="0"/>
              </a:rPr>
              <a:t>Leverages HEC-RAS models and capabilities independent of the HEC-RAS development cycle</a:t>
            </a:r>
          </a:p>
          <a:p>
            <a:pPr lvl="2"/>
            <a:r>
              <a:rPr lang="en-US" sz="1200" kern="0" dirty="0">
                <a:latin typeface="Arial" panose="020B0604020202020204" pitchFamily="34" charset="0"/>
                <a:cs typeface="Arial" panose="020B0604020202020204" pitchFamily="34" charset="0"/>
              </a:rPr>
              <a:t>Reads geometry and hydraulic outputs from HEC-RAS-2D</a:t>
            </a:r>
          </a:p>
          <a:p>
            <a:pPr lvl="2"/>
            <a:r>
              <a:rPr lang="en-US" sz="1200" kern="0" dirty="0">
                <a:latin typeface="Arial" panose="020B0604020202020204" pitchFamily="34" charset="0"/>
                <a:cs typeface="Arial" panose="020B0604020202020204" pitchFamily="34" charset="0"/>
              </a:rPr>
              <a:t>Alpha version complete: framework, transport engine, plotting functions, user interface</a:t>
            </a:r>
          </a:p>
        </p:txBody>
      </p:sp>
    </p:spTree>
    <p:extLst>
      <p:ext uri="{BB962C8B-B14F-4D97-AF65-F5344CB8AC3E}">
        <p14:creationId xmlns:p14="http://schemas.microsoft.com/office/powerpoint/2010/main" val="2418905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914400"/>
          </a:xfrm>
        </p:spPr>
        <p:txBody>
          <a:bodyPr/>
          <a:lstStyle/>
          <a:p>
            <a:r>
              <a:rPr lang="en-US" dirty="0"/>
              <a:t>Summary</a:t>
            </a:r>
            <a:br>
              <a:rPr lang="en-US" dirty="0"/>
            </a:br>
            <a:endParaRPr lang="en-US" sz="1600" dirty="0">
              <a:solidFill>
                <a:srgbClr val="FF0000"/>
              </a:solidFill>
            </a:endParaRPr>
          </a:p>
        </p:txBody>
      </p:sp>
      <p:sp>
        <p:nvSpPr>
          <p:cNvPr id="7" name="Content Placeholder 4">
            <a:extLst>
              <a:ext uri="{FF2B5EF4-FFF2-40B4-BE49-F238E27FC236}">
                <a16:creationId xmlns:a16="http://schemas.microsoft.com/office/drawing/2014/main" id="{9FAB31A6-D168-3E4F-B7AD-8A5AD9203633}"/>
              </a:ext>
            </a:extLst>
          </p:cNvPr>
          <p:cNvSpPr>
            <a:spLocks noGrp="1"/>
          </p:cNvSpPr>
          <p:nvPr>
            <p:ph sz="half" idx="1"/>
          </p:nvPr>
        </p:nvSpPr>
        <p:spPr>
          <a:xfrm>
            <a:off x="485078" y="1524000"/>
            <a:ext cx="8201722" cy="5029200"/>
          </a:xfrm>
        </p:spPr>
        <p:txBody>
          <a:bodyPr/>
          <a:lstStyle/>
          <a:p>
            <a:r>
              <a:rPr lang="en-US" sz="2000" dirty="0">
                <a:latin typeface="Arial" panose="020B0604020202020204" pitchFamily="34" charset="0"/>
                <a:cs typeface="Arial" panose="020B0604020202020204" pitchFamily="34" charset="0"/>
              </a:rPr>
              <a:t>Alpha version of ClearWater-Riverine WQ modeling tool completed</a:t>
            </a:r>
          </a:p>
          <a:p>
            <a:pPr lvl="1"/>
            <a:r>
              <a:rPr lang="en-US" sz="1800" dirty="0">
                <a:latin typeface="Arial" panose="020B0604020202020204" pitchFamily="34" charset="0"/>
                <a:cs typeface="Arial" panose="020B0604020202020204" pitchFamily="34" charset="0"/>
              </a:rPr>
              <a:t>Prototype water quality transport engines (Fortran and Python versions) with API documentation</a:t>
            </a:r>
          </a:p>
          <a:p>
            <a:pPr lvl="1"/>
            <a:r>
              <a:rPr lang="en-US" sz="1800" dirty="0">
                <a:latin typeface="Arial" panose="020B0604020202020204" pitchFamily="34" charset="0"/>
                <a:cs typeface="Arial" panose="020B0604020202020204" pitchFamily="34" charset="0"/>
              </a:rPr>
              <a:t>Water quality modules: Python versions of TSM, GSM, and NSM</a:t>
            </a:r>
          </a:p>
          <a:p>
            <a:pPr lvl="1"/>
            <a:r>
              <a:rPr lang="en-US" sz="1800" dirty="0">
                <a:latin typeface="Arial" panose="020B0604020202020204" pitchFamily="34" charset="0"/>
                <a:cs typeface="Arial" panose="020B0604020202020204" pitchFamily="34" charset="0"/>
              </a:rPr>
              <a:t>Stations (Meteorology, Water Quality, and Output) handle all time series and gridded data inputs and outputs</a:t>
            </a:r>
          </a:p>
          <a:p>
            <a:pPr lvl="1"/>
            <a:r>
              <a:rPr lang="en-US" sz="1800" dirty="0">
                <a:latin typeface="Arial" panose="020B0604020202020204" pitchFamily="34" charset="0"/>
                <a:cs typeface="Arial" panose="020B0604020202020204" pitchFamily="34" charset="0"/>
              </a:rPr>
              <a:t>Stations handle interpolating time series data to the current model time step</a:t>
            </a:r>
          </a:p>
          <a:p>
            <a:pPr lvl="1"/>
            <a:r>
              <a:rPr lang="en-US" sz="1800" dirty="0">
                <a:latin typeface="Arial" panose="020B0604020202020204" pitchFamily="34" charset="0"/>
                <a:cs typeface="Arial" panose="020B0604020202020204" pitchFamily="34" charset="0"/>
              </a:rPr>
              <a:t>2D time series plotting and animation tool developed</a:t>
            </a:r>
          </a:p>
          <a:p>
            <a:pPr lvl="2"/>
            <a:r>
              <a:rPr lang="en-US" sz="1600" dirty="0">
                <a:latin typeface="Arial" panose="020B0604020202020204" pitchFamily="34" charset="0"/>
                <a:cs typeface="Arial" panose="020B0604020202020204" pitchFamily="34" charset="0"/>
              </a:rPr>
              <a:t>Handles all known projections with an EPSG code or WKT definition file</a:t>
            </a:r>
          </a:p>
          <a:p>
            <a:pPr lvl="1"/>
            <a:r>
              <a:rPr lang="en-US" sz="1800" dirty="0">
                <a:latin typeface="Arial" panose="020B0604020202020204" pitchFamily="34" charset="0"/>
                <a:cs typeface="Arial" panose="020B0604020202020204" pitchFamily="34" charset="0"/>
              </a:rPr>
              <a:t>Time series plots supported for any cell or the average of a region consisting of multiple cells</a:t>
            </a:r>
          </a:p>
          <a:p>
            <a:pPr lvl="1"/>
            <a:r>
              <a:rPr lang="en-US" sz="1800" dirty="0">
                <a:latin typeface="Arial" panose="020B0604020202020204" pitchFamily="34" charset="0"/>
                <a:cs typeface="Arial" panose="020B0604020202020204" pitchFamily="34" charset="0"/>
              </a:rPr>
              <a:t>The simulation framework ties everything together, coordinating model input, output, simulation time step, etc.</a:t>
            </a:r>
          </a:p>
          <a:p>
            <a:r>
              <a:rPr lang="en-US" sz="2200" dirty="0">
                <a:latin typeface="Arial" panose="020B0604020202020204" pitchFamily="34" charset="0"/>
                <a:cs typeface="Arial" panose="020B0604020202020204" pitchFamily="34" charset="0"/>
              </a:rPr>
              <a:t>Technical transfer: NCER conference</a:t>
            </a:r>
          </a:p>
        </p:txBody>
      </p:sp>
    </p:spTree>
    <p:extLst>
      <p:ext uri="{BB962C8B-B14F-4D97-AF65-F5344CB8AC3E}">
        <p14:creationId xmlns:p14="http://schemas.microsoft.com/office/powerpoint/2010/main" val="2866963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 Box 29"/>
          <p:cNvSpPr txBox="1">
            <a:spLocks noChangeArrowheads="1"/>
          </p:cNvSpPr>
          <p:nvPr/>
        </p:nvSpPr>
        <p:spPr bwMode="auto">
          <a:xfrm>
            <a:off x="137337" y="1633420"/>
            <a:ext cx="4587063" cy="4185761"/>
          </a:xfrm>
          <a:prstGeom prst="rect">
            <a:avLst/>
          </a:prstGeom>
          <a:noFill/>
          <a:ln w="9525">
            <a:noFill/>
            <a:miter lim="800000"/>
            <a:headEnd/>
            <a:tailEnd/>
          </a:ln>
        </p:spPr>
        <p:txBody>
          <a:bodyPr wrap="square">
            <a:spAutoFit/>
          </a:bodyPr>
          <a:lstStyle/>
          <a:p>
            <a:pPr>
              <a:spcBef>
                <a:spcPct val="50000"/>
              </a:spcBef>
              <a:spcAft>
                <a:spcPts val="600"/>
              </a:spcAft>
            </a:pPr>
            <a:r>
              <a:rPr lang="en-US" sz="1800" b="1" dirty="0">
                <a:cs typeface="Arial" charset="0"/>
              </a:rPr>
              <a:t>PDT Lead: </a:t>
            </a:r>
            <a:r>
              <a:rPr lang="en-US" sz="1800" dirty="0">
                <a:cs typeface="Arial" charset="0"/>
              </a:rPr>
              <a:t>Todd Steissberg (ERDC)</a:t>
            </a:r>
            <a:endParaRPr lang="en-US" sz="1600" dirty="0">
              <a:cs typeface="Arial" charset="0"/>
            </a:endParaRPr>
          </a:p>
          <a:p>
            <a:pPr lvl="0">
              <a:spcAft>
                <a:spcPts val="600"/>
              </a:spcAft>
            </a:pPr>
            <a:r>
              <a:rPr lang="en-US" sz="1800" b="1" dirty="0">
                <a:cs typeface="Arial" charset="0"/>
              </a:rPr>
              <a:t>Product Development Team: </a:t>
            </a:r>
          </a:p>
          <a:p>
            <a:pPr marL="742950" lvl="1" indent="-285750">
              <a:spcAft>
                <a:spcPts val="600"/>
              </a:spcAft>
              <a:buFont typeface="Arial" panose="020B0604020202020204" pitchFamily="34" charset="0"/>
              <a:buChar char="•"/>
            </a:pPr>
            <a:r>
              <a:rPr lang="en-US" sz="1800" dirty="0"/>
              <a:t>Billy Johnson (LimnoTech)</a:t>
            </a:r>
          </a:p>
          <a:p>
            <a:pPr marL="742950" lvl="1" indent="-285750">
              <a:spcAft>
                <a:spcPts val="600"/>
              </a:spcAft>
              <a:buFont typeface="Arial" panose="020B0604020202020204" pitchFamily="34" charset="0"/>
              <a:buChar char="•"/>
            </a:pPr>
            <a:r>
              <a:rPr lang="en-US" sz="1800" dirty="0"/>
              <a:t>Zhonglong Zhang (PSU)</a:t>
            </a:r>
          </a:p>
          <a:p>
            <a:pPr marL="742950" lvl="1" indent="-285750">
              <a:spcAft>
                <a:spcPts val="600"/>
              </a:spcAft>
              <a:buFont typeface="Arial" panose="020B0604020202020204" pitchFamily="34" charset="0"/>
              <a:buChar char="•"/>
            </a:pPr>
            <a:r>
              <a:rPr lang="en-US" sz="1800" dirty="0"/>
              <a:t>Alex Sanchez (HEC)</a:t>
            </a:r>
          </a:p>
          <a:p>
            <a:pPr marL="742950" lvl="1" indent="-285750">
              <a:spcAft>
                <a:spcPts val="600"/>
              </a:spcAft>
              <a:buFont typeface="Arial" panose="020B0604020202020204" pitchFamily="34" charset="0"/>
              <a:buChar char="•"/>
            </a:pPr>
            <a:r>
              <a:rPr lang="en-US" sz="1800" dirty="0"/>
              <a:t>Mark Jensen (HEC)</a:t>
            </a:r>
          </a:p>
          <a:p>
            <a:pPr marL="742950" lvl="1" indent="-285750">
              <a:spcAft>
                <a:spcPts val="600"/>
              </a:spcAft>
              <a:buFont typeface="Arial" panose="020B0604020202020204" pitchFamily="34" charset="0"/>
              <a:buChar char="•"/>
            </a:pPr>
            <a:r>
              <a:rPr lang="en-US" sz="1800" dirty="0"/>
              <a:t>Chuck Theiling (ERDC)</a:t>
            </a:r>
          </a:p>
          <a:p>
            <a:pPr lvl="0">
              <a:spcAft>
                <a:spcPts val="600"/>
              </a:spcAft>
            </a:pPr>
            <a:r>
              <a:rPr lang="en-US" sz="1800" b="1" dirty="0">
                <a:cs typeface="Arial" charset="0"/>
              </a:rPr>
              <a:t>Corps District Collaboration:</a:t>
            </a:r>
          </a:p>
          <a:p>
            <a:pPr marL="800100" lvl="1" indent="-342900">
              <a:spcAft>
                <a:spcPts val="600"/>
              </a:spcAft>
              <a:buFont typeface="Arial" panose="020B0604020202020204" pitchFamily="34" charset="0"/>
              <a:buChar char="•"/>
            </a:pPr>
            <a:r>
              <a:rPr lang="en-US" sz="1800" dirty="0"/>
              <a:t>Brian Zettle (Mobile District, CoP Lead)</a:t>
            </a:r>
          </a:p>
          <a:p>
            <a:pPr marL="800100" lvl="1" indent="-342900">
              <a:spcAft>
                <a:spcPts val="600"/>
              </a:spcAft>
              <a:buFont typeface="Arial" panose="020B0604020202020204" pitchFamily="34" charset="0"/>
              <a:buChar char="•"/>
            </a:pPr>
            <a:r>
              <a:rPr lang="en-US" sz="1800" dirty="0"/>
              <a:t>Jeff Tripe (Kansas City District)</a:t>
            </a:r>
          </a:p>
          <a:p>
            <a:pPr marL="800100" lvl="1" indent="-342900">
              <a:spcAft>
                <a:spcPts val="600"/>
              </a:spcAft>
              <a:buFont typeface="Arial" panose="020B0604020202020204" pitchFamily="34" charset="0"/>
              <a:buChar char="•"/>
            </a:pPr>
            <a:r>
              <a:rPr lang="en-US" sz="1800" dirty="0"/>
              <a:t>Chris Solek (Los Angeles District)</a:t>
            </a:r>
          </a:p>
        </p:txBody>
      </p:sp>
      <p:sp>
        <p:nvSpPr>
          <p:cNvPr id="140318" name="Text Box 30"/>
          <p:cNvSpPr txBox="1">
            <a:spLocks noChangeArrowheads="1"/>
          </p:cNvSpPr>
          <p:nvPr/>
        </p:nvSpPr>
        <p:spPr bwMode="auto">
          <a:xfrm>
            <a:off x="1447800" y="168733"/>
            <a:ext cx="6324600" cy="914400"/>
          </a:xfrm>
          <a:prstGeom prst="rect">
            <a:avLst/>
          </a:prstGeom>
          <a:noFill/>
          <a:ln w="9525">
            <a:noFill/>
            <a:miter lim="800000"/>
            <a:headEnd/>
            <a:tailEnd/>
          </a:ln>
          <a:effectLst/>
        </p:spPr>
        <p:txBody>
          <a:bodyPr anchor="ctr"/>
          <a:lstStyle/>
          <a:p>
            <a:pPr algn="ctr">
              <a:spcBef>
                <a:spcPts val="0"/>
              </a:spcBef>
              <a:spcAft>
                <a:spcPts val="0"/>
              </a:spcAft>
              <a:defRPr/>
            </a:pPr>
            <a:r>
              <a:rPr lang="en-US" b="1" dirty="0">
                <a:effectLst>
                  <a:outerShdw blurRad="38100" dist="38100" dir="2700000" algn="tl">
                    <a:srgbClr val="C0C0C0"/>
                  </a:outerShdw>
                </a:effectLst>
                <a:latin typeface="Arial" pitchFamily="34" charset="0"/>
                <a:cs typeface="Arial" pitchFamily="34" charset="0"/>
              </a:rPr>
              <a:t>Multi-dimensional Modeling of Interactions between Nutrients and Riparian Vegetation for Improved Riverine Ecosystem Management</a:t>
            </a:r>
            <a:r>
              <a:rPr lang="en-US" b="1" dirty="0"/>
              <a:t> </a:t>
            </a:r>
            <a:endParaRPr lang="en-US" b="1" dirty="0">
              <a:effectLst>
                <a:outerShdw blurRad="38100" dist="38100" dir="2700000" algn="tl">
                  <a:srgbClr val="C0C0C0"/>
                </a:outerShdw>
              </a:effectLst>
              <a:latin typeface="Arial" pitchFamily="34" charset="0"/>
              <a:cs typeface="Arial"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609600" y="1600200"/>
            <a:ext cx="7772400" cy="4648200"/>
          </a:xfrm>
        </p:spPr>
        <p:txBody>
          <a:bodyPr/>
          <a:lstStyle/>
          <a:p>
            <a:r>
              <a:rPr lang="en-US" sz="2000" dirty="0">
                <a:latin typeface="Arial" panose="020B0604020202020204" pitchFamily="34" charset="0"/>
                <a:cs typeface="Arial" panose="020B0604020202020204" pitchFamily="34" charset="0"/>
              </a:rPr>
              <a:t>SON: 2015-ER-1 - Multi-dimensional Modeling of Interactions between Nutrients and Riparian Vegetation for Improved Riverine Ecosystem Management</a:t>
            </a:r>
          </a:p>
          <a:p>
            <a:r>
              <a:rPr lang="en-US" sz="2000" dirty="0">
                <a:latin typeface="Arial" panose="020B0604020202020204" pitchFamily="34" charset="0"/>
                <a:cs typeface="Arial" panose="020B0604020202020204" pitchFamily="34" charset="0"/>
              </a:rPr>
              <a:t>Need:</a:t>
            </a:r>
          </a:p>
          <a:p>
            <a:pPr lvl="1"/>
            <a:r>
              <a:rPr lang="en-US" sz="1800" dirty="0">
                <a:latin typeface="Arial" panose="020B0604020202020204" pitchFamily="34" charset="0"/>
                <a:cs typeface="Arial" panose="020B0604020202020204" pitchFamily="34" charset="0"/>
              </a:rPr>
              <a:t>The Corps needs a science-based, defensible tool to quantify ecosystem benefits to the aquatic environment and to riparian buffers that result from ecosystem restoration projects.</a:t>
            </a:r>
          </a:p>
          <a:p>
            <a:r>
              <a:rPr lang="en-US" sz="2000" dirty="0">
                <a:latin typeface="Arial" panose="020B0604020202020204" pitchFamily="34" charset="0"/>
                <a:cs typeface="Arial" panose="020B0604020202020204" pitchFamily="34" charset="0"/>
              </a:rPr>
              <a:t>Purpose:</a:t>
            </a:r>
          </a:p>
          <a:p>
            <a:pPr lvl="1"/>
            <a:r>
              <a:rPr lang="en-US" sz="1800" dirty="0">
                <a:latin typeface="Arial" panose="020B0604020202020204" pitchFamily="34" charset="0"/>
                <a:cs typeface="Arial" panose="020B0604020202020204" pitchFamily="34" charset="0"/>
              </a:rPr>
              <a:t>Improve Vegetation Mapping - Riparian vegetation can be better represented by 2D meshes than by simple 1D cross-sections. </a:t>
            </a:r>
          </a:p>
          <a:p>
            <a:pPr lvl="1"/>
            <a:r>
              <a:rPr lang="en-US" sz="1800" dirty="0">
                <a:latin typeface="Arial" charset="0"/>
                <a:cs typeface="Arial" charset="0"/>
              </a:rPr>
              <a:t>Improve Vegetation Modeling - Integrating water quality and riparian vegetation modeling into the multi-dimensional hydrodynamic model (HEC-RAS-2D) will be better able to model </a:t>
            </a:r>
            <a:r>
              <a:rPr lang="en-US" sz="1800" dirty="0">
                <a:latin typeface="Arial" panose="020B0604020202020204" pitchFamily="34" charset="0"/>
                <a:cs typeface="Arial" panose="020B0604020202020204" pitchFamily="34" charset="0"/>
              </a:rPr>
              <a:t>nutrients and riparian vegetation, and their </a:t>
            </a:r>
            <a:r>
              <a:rPr lang="en-US" sz="1800" dirty="0">
                <a:latin typeface="Arial" charset="0"/>
                <a:cs typeface="Arial" charset="0"/>
              </a:rPr>
              <a:t>interactions</a:t>
            </a:r>
            <a:r>
              <a:rPr lang="en-US" sz="1800" dirty="0">
                <a:latin typeface="Arial" panose="020B0604020202020204" pitchFamily="34" charset="0"/>
                <a:cs typeface="Arial" panose="020B0604020202020204" pitchFamily="34" charset="0"/>
              </a:rPr>
              <a:t> in both aquatic systems and floodplains.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2731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430540"/>
            <a:ext cx="5867400" cy="523220"/>
          </a:xfrm>
        </p:spPr>
        <p:txBody>
          <a:bodyPr>
            <a:spAutoFit/>
          </a:bodyPr>
          <a:lstStyle/>
          <a:p>
            <a:r>
              <a:rPr lang="en-US" dirty="0"/>
              <a:t>Benefits</a:t>
            </a:r>
            <a:endParaRPr lang="en-US" sz="1600" dirty="0">
              <a:solidFill>
                <a:srgbClr val="FF0000"/>
              </a:solidFill>
            </a:endParaRPr>
          </a:p>
        </p:txBody>
      </p:sp>
      <p:sp>
        <p:nvSpPr>
          <p:cNvPr id="5" name="Content Placeholder 4"/>
          <p:cNvSpPr>
            <a:spLocks noGrp="1"/>
          </p:cNvSpPr>
          <p:nvPr>
            <p:ph idx="1"/>
          </p:nvPr>
        </p:nvSpPr>
        <p:spPr>
          <a:xfrm>
            <a:off x="228600" y="1524000"/>
            <a:ext cx="8686800" cy="4876800"/>
          </a:xfrm>
        </p:spPr>
        <p:txBody>
          <a:bodyPr/>
          <a:lstStyle/>
          <a:p>
            <a:r>
              <a:rPr lang="en-US" sz="2000" dirty="0">
                <a:latin typeface="Arial" panose="020B0604020202020204" pitchFamily="34" charset="0"/>
                <a:cs typeface="Arial" panose="020B0604020202020204" pitchFamily="34" charset="0"/>
              </a:rPr>
              <a:t>Improves decision-making capabilities and reduces operations and maintenance costs</a:t>
            </a:r>
          </a:p>
          <a:p>
            <a:pPr lvl="1"/>
            <a:r>
              <a:rPr lang="en-US" sz="1800" dirty="0">
                <a:latin typeface="Arial" panose="020B0604020202020204" pitchFamily="34" charset="0"/>
                <a:cs typeface="Arial" panose="020B0604020202020204" pitchFamily="34" charset="0"/>
              </a:rPr>
              <a:t>HEC-RAS models provide detailed river hydraulics data and maps (flow, velocity, and water levels). Integrating water quality capabilities leverages these capabilities and existing models to provide detailed hydraulics, water quality and riparian vegetation information for rivers.</a:t>
            </a:r>
          </a:p>
          <a:p>
            <a:pPr lvl="1"/>
            <a:r>
              <a:rPr lang="en-US" sz="1800" dirty="0">
                <a:latin typeface="Arial" panose="020B0604020202020204" pitchFamily="34" charset="0"/>
                <a:cs typeface="Arial" panose="020B0604020202020204" pitchFamily="34" charset="0"/>
              </a:rPr>
              <a:t>HEC-RAS is already widely deployed for ecosystem restoration projects – as a hydraulic model. Additional vegetation and water quality capabilities provide critical short-term and long-term information about dynamic river systems. This helps in designing restoration projects that are stable and functional, while also reducing operations and maintenance costs.</a:t>
            </a:r>
          </a:p>
          <a:p>
            <a:r>
              <a:rPr lang="en-US" sz="2000" dirty="0">
                <a:latin typeface="Arial" panose="020B0604020202020204" pitchFamily="34" charset="0"/>
                <a:cs typeface="Arial" panose="020B0604020202020204" pitchFamily="34" charset="0"/>
              </a:rPr>
              <a:t>Leverages existing models and expertise, reducing costs</a:t>
            </a:r>
          </a:p>
          <a:p>
            <a:pPr lvl="1"/>
            <a:r>
              <a:rPr lang="en-US" sz="1800" dirty="0">
                <a:latin typeface="Arial" panose="020B0604020202020204" pitchFamily="34" charset="0"/>
                <a:cs typeface="Arial" panose="020B0604020202020204" pitchFamily="34" charset="0"/>
              </a:rPr>
              <a:t>HEC-RAS is widely deployed (100,000 downloads per year), with calibrated hydraulic models already applied to almost all rivers and streams in the U.S., thus reducing the cost of building WQ/vegetation models by at least 50%.</a:t>
            </a:r>
          </a:p>
        </p:txBody>
      </p:sp>
    </p:spTree>
    <p:extLst>
      <p:ext uri="{BB962C8B-B14F-4D97-AF65-F5344CB8AC3E}">
        <p14:creationId xmlns:p14="http://schemas.microsoft.com/office/powerpoint/2010/main" val="309308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a:xfrm>
            <a:off x="190500" y="1531434"/>
            <a:ext cx="8763000" cy="5084469"/>
          </a:xfrm>
        </p:spPr>
        <p:txBody>
          <a:bodyPr wrap="square">
            <a:spAutoFit/>
          </a:bodyPr>
          <a:lstStyle/>
          <a:p>
            <a:pPr marL="231775" indent="-231775"/>
            <a:r>
              <a:rPr lang="en-US" sz="2000" dirty="0">
                <a:latin typeface="Arial" pitchFamily="34" charset="0"/>
                <a:cs typeface="Arial" pitchFamily="34" charset="0"/>
              </a:rPr>
              <a:t>HEC-RAS 1D water quality and vegetation (RVSM) development tasks have been completed, including a Jupyter notebook UI for RVSM.</a:t>
            </a:r>
          </a:p>
          <a:p>
            <a:pPr marL="631825" lvl="1" indent="-231775"/>
            <a:r>
              <a:rPr lang="en-US" sz="1800" dirty="0">
                <a:latin typeface="Arial" pitchFamily="34" charset="0"/>
                <a:cs typeface="Arial" pitchFamily="34" charset="0"/>
              </a:rPr>
              <a:t>These provide essential capabilities needed for current and future USACE studies.</a:t>
            </a:r>
          </a:p>
          <a:p>
            <a:pPr marL="231775" indent="-231775"/>
            <a:r>
              <a:rPr lang="en-US" sz="2000" dirty="0">
                <a:latin typeface="Arial" pitchFamily="34" charset="0"/>
                <a:cs typeface="Arial" pitchFamily="34" charset="0"/>
              </a:rPr>
              <a:t>Develop 2D WQ as a separate program that will:</a:t>
            </a:r>
          </a:p>
          <a:p>
            <a:pPr marL="631825" lvl="1" indent="-231775"/>
            <a:r>
              <a:rPr lang="en-US" sz="1800" dirty="0">
                <a:latin typeface="Arial" pitchFamily="34" charset="0"/>
                <a:cs typeface="Arial" pitchFamily="34" charset="0"/>
              </a:rPr>
              <a:t>Leverage existing and future HEC-RAS hydraulics models</a:t>
            </a:r>
          </a:p>
          <a:p>
            <a:pPr marL="631825" lvl="1" indent="-231775"/>
            <a:r>
              <a:rPr lang="en-US" sz="1800" dirty="0">
                <a:latin typeface="Arial" pitchFamily="34" charset="0"/>
                <a:cs typeface="Arial" pitchFamily="34" charset="0"/>
              </a:rPr>
              <a:t>Allow independent development, distribution, and maintenance by EL staff</a:t>
            </a:r>
          </a:p>
          <a:p>
            <a:pPr marL="231775" indent="-231775"/>
            <a:r>
              <a:rPr lang="en-US" sz="2000" dirty="0">
                <a:latin typeface="Arial" pitchFamily="34" charset="0"/>
                <a:cs typeface="Arial" pitchFamily="34" charset="0"/>
              </a:rPr>
              <a:t>The new approach will:</a:t>
            </a:r>
          </a:p>
          <a:p>
            <a:pPr marL="631825" lvl="1" indent="-231775"/>
            <a:r>
              <a:rPr lang="en-US" sz="1800" dirty="0">
                <a:latin typeface="Arial" pitchFamily="34" charset="0"/>
                <a:cs typeface="Arial" pitchFamily="34" charset="0"/>
              </a:rPr>
              <a:t>Adapt and extend the 2D WQ transport module (“solver”) developed in FY19</a:t>
            </a:r>
          </a:p>
          <a:p>
            <a:pPr marL="631825" lvl="1" indent="-231775"/>
            <a:r>
              <a:rPr lang="en-US" sz="1800" dirty="0">
                <a:latin typeface="Arial" pitchFamily="34" charset="0"/>
                <a:cs typeface="Arial" pitchFamily="34" charset="0"/>
              </a:rPr>
              <a:t>Improve and utilize EL’s CLEARWATER modules (TSM, NSM, etc.)</a:t>
            </a:r>
          </a:p>
          <a:p>
            <a:pPr marL="231775" indent="-231775"/>
            <a:r>
              <a:rPr lang="en-US" sz="2000" dirty="0">
                <a:latin typeface="Arial" pitchFamily="34" charset="0"/>
                <a:cs typeface="Arial" pitchFamily="34" charset="0"/>
              </a:rPr>
              <a:t>Components:</a:t>
            </a:r>
          </a:p>
          <a:p>
            <a:pPr marL="631825" lvl="1" indent="-231775"/>
            <a:r>
              <a:rPr lang="en-US" sz="1800" dirty="0">
                <a:latin typeface="Arial" pitchFamily="34" charset="0"/>
                <a:cs typeface="Arial" pitchFamily="34" charset="0"/>
              </a:rPr>
              <a:t>2D WQ transport module</a:t>
            </a:r>
          </a:p>
          <a:p>
            <a:pPr marL="631825" lvl="1" indent="-231775"/>
            <a:r>
              <a:rPr lang="en-US" sz="1800" dirty="0">
                <a:latin typeface="Arial" pitchFamily="34" charset="0"/>
                <a:cs typeface="Arial" pitchFamily="34" charset="0"/>
              </a:rPr>
              <a:t>CLEARWATER modules</a:t>
            </a:r>
          </a:p>
          <a:p>
            <a:pPr marL="631825" lvl="1" indent="-231775"/>
            <a:r>
              <a:rPr lang="en-US" sz="1800" dirty="0">
                <a:latin typeface="Arial" pitchFamily="34" charset="0"/>
                <a:cs typeface="Arial" pitchFamily="34" charset="0"/>
              </a:rPr>
              <a:t>Python computational framework</a:t>
            </a:r>
          </a:p>
          <a:p>
            <a:pPr marL="631825" lvl="1" indent="-231775"/>
            <a:r>
              <a:rPr lang="en-US" sz="1800" dirty="0">
                <a:latin typeface="Arial" pitchFamily="34" charset="0"/>
                <a:cs typeface="Arial" pitchFamily="34" charset="0"/>
              </a:rPr>
              <a:t>Jupyter notebook interface</a:t>
            </a:r>
          </a:p>
        </p:txBody>
      </p:sp>
    </p:spTree>
    <p:extLst>
      <p:ext uri="{BB962C8B-B14F-4D97-AF65-F5344CB8AC3E}">
        <p14:creationId xmlns:p14="http://schemas.microsoft.com/office/powerpoint/2010/main" val="911584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83177"/>
            <a:ext cx="5867400" cy="892552"/>
          </a:xfrm>
        </p:spPr>
        <p:txBody>
          <a:bodyPr>
            <a:spAutoFit/>
          </a:bodyPr>
          <a:lstStyle/>
          <a:p>
            <a:r>
              <a:rPr lang="en-US" dirty="0"/>
              <a:t>Approach</a:t>
            </a:r>
            <a:br>
              <a:rPr lang="en-US" dirty="0"/>
            </a:br>
            <a:r>
              <a:rPr lang="en-US" sz="2400" dirty="0"/>
              <a:t>2D Water Quality</a:t>
            </a:r>
            <a:endParaRPr lang="en-US" sz="1600" dirty="0">
              <a:solidFill>
                <a:srgbClr val="FF0000"/>
              </a:solidFill>
            </a:endParaRPr>
          </a:p>
        </p:txBody>
      </p:sp>
      <p:pic>
        <p:nvPicPr>
          <p:cNvPr id="5" name="Picture 4">
            <a:extLst>
              <a:ext uri="{FF2B5EF4-FFF2-40B4-BE49-F238E27FC236}">
                <a16:creationId xmlns:a16="http://schemas.microsoft.com/office/drawing/2014/main" id="{EB57BA21-01A5-C94A-88CD-003872A46789}"/>
              </a:ext>
            </a:extLst>
          </p:cNvPr>
          <p:cNvPicPr>
            <a:picLocks noChangeAspect="1"/>
          </p:cNvPicPr>
          <p:nvPr/>
        </p:nvPicPr>
        <p:blipFill>
          <a:blip r:embed="rId3"/>
          <a:stretch>
            <a:fillRect/>
          </a:stretch>
        </p:blipFill>
        <p:spPr>
          <a:xfrm>
            <a:off x="6096000" y="4463441"/>
            <a:ext cx="2514600" cy="2089759"/>
          </a:xfrm>
          <a:prstGeom prst="rect">
            <a:avLst/>
          </a:prstGeom>
        </p:spPr>
      </p:pic>
      <p:pic>
        <p:nvPicPr>
          <p:cNvPr id="6" name="Picture 5">
            <a:extLst>
              <a:ext uri="{FF2B5EF4-FFF2-40B4-BE49-F238E27FC236}">
                <a16:creationId xmlns:a16="http://schemas.microsoft.com/office/drawing/2014/main" id="{6ED43F53-E266-1A4A-9F61-66494FDB51F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29323" y="4343400"/>
            <a:ext cx="4519077" cy="2209800"/>
          </a:xfrm>
          <a:prstGeom prst="rect">
            <a:avLst/>
          </a:prstGeom>
        </p:spPr>
      </p:pic>
      <p:pic>
        <p:nvPicPr>
          <p:cNvPr id="7" name="Picture 3">
            <a:extLst>
              <a:ext uri="{FF2B5EF4-FFF2-40B4-BE49-F238E27FC236}">
                <a16:creationId xmlns:a16="http://schemas.microsoft.com/office/drawing/2014/main" id="{B78CBA02-C98B-0942-AAF9-3AEF4B8DB0DB}"/>
              </a:ext>
            </a:extLst>
          </p:cNvPr>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4191094" y="1723389"/>
            <a:ext cx="3657506" cy="27294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9">
            <a:extLst>
              <a:ext uri="{FF2B5EF4-FFF2-40B4-BE49-F238E27FC236}">
                <a16:creationId xmlns:a16="http://schemas.microsoft.com/office/drawing/2014/main" id="{682FF42D-5128-CD4A-9461-107963C065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06467" y="2512741"/>
            <a:ext cx="3446067" cy="2297378"/>
          </a:xfrm>
          <a:prstGeom prst="rect">
            <a:avLst/>
          </a:prstGeom>
        </p:spPr>
      </p:pic>
      <p:pic>
        <p:nvPicPr>
          <p:cNvPr id="11" name="Picture 10">
            <a:extLst>
              <a:ext uri="{FF2B5EF4-FFF2-40B4-BE49-F238E27FC236}">
                <a16:creationId xmlns:a16="http://schemas.microsoft.com/office/drawing/2014/main" id="{029DF54E-D04F-1849-86E7-97DE996BB10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7200" y="1523999"/>
            <a:ext cx="3829022" cy="4953001"/>
          </a:xfrm>
          <a:prstGeom prst="rect">
            <a:avLst/>
          </a:prstGeom>
        </p:spPr>
      </p:pic>
    </p:spTree>
    <p:extLst>
      <p:ext uri="{BB962C8B-B14F-4D97-AF65-F5344CB8AC3E}">
        <p14:creationId xmlns:p14="http://schemas.microsoft.com/office/powerpoint/2010/main" val="2640083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Field Engagement</a:t>
            </a:r>
          </a:p>
        </p:txBody>
      </p:sp>
      <p:sp>
        <p:nvSpPr>
          <p:cNvPr id="3" name="Content Placeholder 2"/>
          <p:cNvSpPr>
            <a:spLocks noGrp="1"/>
          </p:cNvSpPr>
          <p:nvPr>
            <p:ph idx="1"/>
          </p:nvPr>
        </p:nvSpPr>
        <p:spPr>
          <a:xfrm>
            <a:off x="495300" y="1676400"/>
            <a:ext cx="8229600"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Project</a:t>
            </a:r>
            <a:r>
              <a:rPr lang="en-US" b="1" i="1" kern="1200" dirty="0">
                <a:solidFill>
                  <a:sysClr val="windowText" lastClr="000000"/>
                </a:solidFill>
                <a:latin typeface="Arial" pitchFamily="34" charset="0"/>
                <a:cs typeface="Arial" pitchFamily="34" charset="0"/>
              </a:rPr>
              <a:t> </a:t>
            </a:r>
            <a:r>
              <a:rPr lang="en-US" sz="2000" dirty="0">
                <a:latin typeface="Arial" panose="020B0604020202020204" pitchFamily="34" charset="0"/>
                <a:cs typeface="Arial" panose="020B0604020202020204" pitchFamily="34" charset="0"/>
              </a:rPr>
              <a:t>Planning</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Team meetings &amp; conference calls</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Periodic project updates to PDT, ERARG members, and field personnel by phone, web meeting, and email</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Reporting</a:t>
            </a:r>
            <a:r>
              <a:rPr lang="en-US" kern="1200" dirty="0">
                <a:solidFill>
                  <a:sysClr val="windowText" lastClr="000000"/>
                </a:solidFill>
                <a:latin typeface="Arial" pitchFamily="34" charset="0"/>
                <a:cs typeface="Arial" pitchFamily="34" charset="0"/>
              </a:rPr>
              <a:t>  </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Provided quarterly updates to the USACE Water Quality Committee</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Field</a:t>
            </a:r>
            <a:r>
              <a:rPr lang="en-US" b="1" i="1" kern="1200" dirty="0">
                <a:solidFill>
                  <a:sysClr val="windowText" lastClr="000000"/>
                </a:solidFill>
                <a:latin typeface="Arial" pitchFamily="34" charset="0"/>
                <a:cs typeface="Arial" pitchFamily="34" charset="0"/>
              </a:rPr>
              <a:t> </a:t>
            </a:r>
            <a:r>
              <a:rPr lang="en-US" sz="2000" dirty="0">
                <a:latin typeface="Arial" panose="020B0604020202020204" pitchFamily="34" charset="0"/>
                <a:cs typeface="Arial" panose="020B0604020202020204" pitchFamily="34" charset="0"/>
              </a:rPr>
              <a:t>Coordination</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Presented water quality capabilities to EPA</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Collaborating with USGS Colorado Water Science Center to link WEBMOD (Water, Energy, and Biogeochemical Model) with ClearWater-Riverine to input runoff water quality into 2D water quality simulations</a:t>
            </a:r>
          </a:p>
        </p:txBody>
      </p:sp>
    </p:spTree>
    <p:extLst>
      <p:ext uri="{BB962C8B-B14F-4D97-AF65-F5344CB8AC3E}">
        <p14:creationId xmlns:p14="http://schemas.microsoft.com/office/powerpoint/2010/main" val="2260244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br>
              <a:rPr lang="en-US" dirty="0"/>
            </a:br>
            <a:r>
              <a:rPr lang="en-US" dirty="0"/>
              <a:t>RAS 2D WQ Tasks, FY20-22</a:t>
            </a:r>
            <a:br>
              <a:rPr lang="en-US" dirty="0"/>
            </a:br>
            <a:endParaRPr lang="en-US" sz="1600" dirty="0">
              <a:solidFill>
                <a:srgbClr val="FF0000"/>
              </a:solidFill>
            </a:endParaRPr>
          </a:p>
        </p:txBody>
      </p:sp>
      <p:graphicFrame>
        <p:nvGraphicFramePr>
          <p:cNvPr id="4" name="Table 4">
            <a:extLst>
              <a:ext uri="{FF2B5EF4-FFF2-40B4-BE49-F238E27FC236}">
                <a16:creationId xmlns:a16="http://schemas.microsoft.com/office/drawing/2014/main" id="{191B2C59-7586-8A43-8311-CEC6CC4E03FF}"/>
              </a:ext>
            </a:extLst>
          </p:cNvPr>
          <p:cNvGraphicFramePr>
            <a:graphicFrameLocks noGrp="1"/>
          </p:cNvGraphicFramePr>
          <p:nvPr>
            <p:extLst>
              <p:ext uri="{D42A27DB-BD31-4B8C-83A1-F6EECF244321}">
                <p14:modId xmlns:p14="http://schemas.microsoft.com/office/powerpoint/2010/main" val="2580729734"/>
              </p:ext>
            </p:extLst>
          </p:nvPr>
        </p:nvGraphicFramePr>
        <p:xfrm>
          <a:off x="228600" y="1794350"/>
          <a:ext cx="8641143" cy="4763918"/>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2785584400"/>
                    </a:ext>
                  </a:extLst>
                </a:gridCol>
                <a:gridCol w="4655781">
                  <a:extLst>
                    <a:ext uri="{9D8B030D-6E8A-4147-A177-3AD203B41FA5}">
                      <a16:colId xmlns:a16="http://schemas.microsoft.com/office/drawing/2014/main" val="1288367103"/>
                    </a:ext>
                  </a:extLst>
                </a:gridCol>
                <a:gridCol w="1611681">
                  <a:extLst>
                    <a:ext uri="{9D8B030D-6E8A-4147-A177-3AD203B41FA5}">
                      <a16:colId xmlns:a16="http://schemas.microsoft.com/office/drawing/2014/main" val="3478602623"/>
                    </a:ext>
                  </a:extLst>
                </a:gridCol>
                <a:gridCol w="1611681">
                  <a:extLst>
                    <a:ext uri="{9D8B030D-6E8A-4147-A177-3AD203B41FA5}">
                      <a16:colId xmlns:a16="http://schemas.microsoft.com/office/drawing/2014/main" val="3016729651"/>
                    </a:ext>
                  </a:extLst>
                </a:gridCol>
              </a:tblGrid>
              <a:tr h="357688">
                <a:tc gridSpan="3">
                  <a:txBody>
                    <a:bodyPr/>
                    <a:lstStyle/>
                    <a:p>
                      <a:r>
                        <a:rPr lang="en-US" sz="1600" dirty="0">
                          <a:latin typeface="Arial" panose="020B0604020202020204" pitchFamily="34" charset="0"/>
                          <a:cs typeface="Arial" panose="020B0604020202020204" pitchFamily="34" charset="0"/>
                        </a:rPr>
                        <a:t>Scheduled Products</a:t>
                      </a:r>
                    </a:p>
                  </a:txBody>
                  <a:tcPr marT="41564" marB="41564"/>
                </a:tc>
                <a:tc hMerge="1">
                  <a:txBody>
                    <a:bodyPr/>
                    <a:lstStyle/>
                    <a:p>
                      <a:endParaRPr lang="en-US">
                        <a:latin typeface="Arial" panose="020B0604020202020204" pitchFamily="34" charset="0"/>
                        <a:cs typeface="Arial" panose="020B0604020202020204" pitchFamily="34" charset="0"/>
                      </a:endParaRPr>
                    </a:p>
                  </a:txBody>
                  <a:tcPr/>
                </a:tc>
                <a:tc hMerge="1">
                  <a:txBody>
                    <a:bodyPr/>
                    <a:lstStyle/>
                    <a:p>
                      <a:endParaRPr lang="en-US" dirty="0">
                        <a:latin typeface="Arial" panose="020B0604020202020204" pitchFamily="34" charset="0"/>
                        <a:cs typeface="Arial" panose="020B0604020202020204" pitchFamily="34" charset="0"/>
                      </a:endParaRPr>
                    </a:p>
                  </a:txBody>
                  <a:tcPr/>
                </a:tc>
                <a:tc>
                  <a:txBody>
                    <a:bodyPr/>
                    <a:lstStyle/>
                    <a:p>
                      <a:endParaRPr lang="en-US" sz="1600" dirty="0">
                        <a:latin typeface="Arial" panose="020B0604020202020204" pitchFamily="34" charset="0"/>
                        <a:cs typeface="Arial" panose="020B0604020202020204" pitchFamily="34" charset="0"/>
                      </a:endParaRPr>
                    </a:p>
                  </a:txBody>
                  <a:tcPr marT="41564" marB="41564"/>
                </a:tc>
                <a:extLst>
                  <a:ext uri="{0D108BD9-81ED-4DB2-BD59-A6C34878D82A}">
                    <a16:rowId xmlns:a16="http://schemas.microsoft.com/office/drawing/2014/main" val="3066327215"/>
                  </a:ext>
                </a:extLst>
              </a:tr>
              <a:tr h="581891">
                <a:tc>
                  <a:txBody>
                    <a:bodyPr/>
                    <a:lstStyle/>
                    <a:p>
                      <a:pPr algn="ctr"/>
                      <a:r>
                        <a:rPr lang="en-US" sz="1600" dirty="0">
                          <a:latin typeface="Arial" panose="020B0604020202020204" pitchFamily="34" charset="0"/>
                          <a:cs typeface="Arial" panose="020B0604020202020204" pitchFamily="34" charset="0"/>
                        </a:rPr>
                        <a:t>Task</a:t>
                      </a:r>
                    </a:p>
                  </a:txBody>
                  <a:tcPr marT="41564" marB="41564"/>
                </a:tc>
                <a:tc>
                  <a:txBody>
                    <a:bodyPr/>
                    <a:lstStyle/>
                    <a:p>
                      <a:r>
                        <a:rPr lang="en-US" sz="1600" dirty="0">
                          <a:latin typeface="Arial" panose="020B0604020202020204" pitchFamily="34" charset="0"/>
                          <a:cs typeface="Arial" panose="020B0604020202020204" pitchFamily="34" charset="0"/>
                        </a:rPr>
                        <a:t>Description</a:t>
                      </a:r>
                    </a:p>
                  </a:txBody>
                  <a:tcPr marT="41564" marB="41564"/>
                </a:tc>
                <a:tc>
                  <a:txBody>
                    <a:bodyPr/>
                    <a:lstStyle/>
                    <a:p>
                      <a:pPr algn="ctr"/>
                      <a:r>
                        <a:rPr lang="en-US" sz="1600" dirty="0">
                          <a:latin typeface="Arial" panose="020B0604020202020204" pitchFamily="34" charset="0"/>
                          <a:cs typeface="Arial" panose="020B0604020202020204" pitchFamily="34" charset="0"/>
                        </a:rPr>
                        <a:t>Scheduled Due Date (</a:t>
                      </a:r>
                      <a:r>
                        <a:rPr lang="en-US" sz="1600" dirty="0" err="1">
                          <a:latin typeface="Arial" panose="020B0604020202020204" pitchFamily="34" charset="0"/>
                          <a:cs typeface="Arial" panose="020B0604020202020204" pitchFamily="34" charset="0"/>
                        </a:rPr>
                        <a:t>Qtr</a:t>
                      </a:r>
                      <a:r>
                        <a:rPr lang="en-US" sz="1600" dirty="0">
                          <a:latin typeface="Arial" panose="020B0604020202020204" pitchFamily="34" charset="0"/>
                          <a:cs typeface="Arial" panose="020B0604020202020204" pitchFamily="34" charset="0"/>
                        </a:rPr>
                        <a:t>/Year)</a:t>
                      </a:r>
                    </a:p>
                  </a:txBody>
                  <a:tcPr marT="41564" marB="41564"/>
                </a:tc>
                <a:tc>
                  <a:txBody>
                    <a:bodyPr/>
                    <a:lstStyle/>
                    <a:p>
                      <a:pPr algn="ctr"/>
                      <a:r>
                        <a:rPr lang="en-US" sz="1600" dirty="0">
                          <a:latin typeface="Arial" panose="020B0604020202020204" pitchFamily="34" charset="0"/>
                          <a:cs typeface="Arial" panose="020B0604020202020204" pitchFamily="34" charset="0"/>
                        </a:rPr>
                        <a:t>Percent Complete (%)</a:t>
                      </a:r>
                    </a:p>
                  </a:txBody>
                  <a:tcPr marT="41564" marB="41564"/>
                </a:tc>
                <a:extLst>
                  <a:ext uri="{0D108BD9-81ED-4DB2-BD59-A6C34878D82A}">
                    <a16:rowId xmlns:a16="http://schemas.microsoft.com/office/drawing/2014/main" val="1561037330"/>
                  </a:ext>
                </a:extLst>
              </a:tr>
              <a:tr h="584421">
                <a:tc>
                  <a:txBody>
                    <a:bodyPr/>
                    <a:lstStyle/>
                    <a:p>
                      <a:pPr algn="ctr"/>
                      <a:r>
                        <a:rPr lang="en-US" sz="1600" dirty="0">
                          <a:latin typeface="Arial" panose="020B0604020202020204" pitchFamily="34" charset="0"/>
                          <a:cs typeface="Arial" panose="020B0604020202020204" pitchFamily="34" charset="0"/>
                        </a:rPr>
                        <a:t>1.</a:t>
                      </a:r>
                    </a:p>
                  </a:txBody>
                  <a:tcPr marT="41564" marB="41564"/>
                </a:tc>
                <a:tc>
                  <a:txBody>
                    <a:bodyPr/>
                    <a:lstStyle/>
                    <a:p>
                      <a:r>
                        <a:rPr lang="en-US" sz="1600" dirty="0">
                          <a:latin typeface="Arial" panose="020B0604020202020204" pitchFamily="34" charset="0"/>
                          <a:cs typeface="Arial" panose="020B0604020202020204" pitchFamily="34" charset="0"/>
                        </a:rPr>
                        <a:t>WQ Modules: Upgrade WQ modules &amp; documentation (temperature, general constituents, nutrients)</a:t>
                      </a:r>
                    </a:p>
                  </a:txBody>
                  <a:tcPr marT="41564" marB="41564"/>
                </a:tc>
                <a:tc>
                  <a:txBody>
                    <a:bodyPr/>
                    <a:lstStyle/>
                    <a:p>
                      <a:pPr algn="ctr"/>
                      <a:r>
                        <a:rPr lang="en-US" sz="1600" dirty="0">
                          <a:latin typeface="Arial" panose="020B0604020202020204" pitchFamily="34" charset="0"/>
                          <a:cs typeface="Arial" panose="020B0604020202020204" pitchFamily="34" charset="0"/>
                        </a:rPr>
                        <a:t>Q2/FY21</a:t>
                      </a:r>
                    </a:p>
                  </a:txBody>
                  <a:tcPr marT="41564" marB="41564"/>
                </a:tc>
                <a:tc>
                  <a:txBody>
                    <a:bodyPr/>
                    <a:lstStyle/>
                    <a:p>
                      <a:pPr algn="ctr"/>
                      <a:r>
                        <a:rPr lang="en-US" sz="1600" dirty="0">
                          <a:latin typeface="Arial" panose="020B0604020202020204" pitchFamily="34" charset="0"/>
                          <a:cs typeface="Arial" panose="020B0604020202020204" pitchFamily="34" charset="0"/>
                        </a:rPr>
                        <a:t>100</a:t>
                      </a:r>
                    </a:p>
                  </a:txBody>
                  <a:tcPr marT="41564" marB="41564"/>
                </a:tc>
                <a:extLst>
                  <a:ext uri="{0D108BD9-81ED-4DB2-BD59-A6C34878D82A}">
                    <a16:rowId xmlns:a16="http://schemas.microsoft.com/office/drawing/2014/main" val="2066430501"/>
                  </a:ext>
                </a:extLst>
              </a:tr>
              <a:tr h="346364">
                <a:tc>
                  <a:txBody>
                    <a:bodyPr/>
                    <a:lstStyle/>
                    <a:p>
                      <a:pPr algn="ctr"/>
                      <a:r>
                        <a:rPr lang="en-US" sz="1600" dirty="0">
                          <a:latin typeface="Arial" panose="020B0604020202020204" pitchFamily="34" charset="0"/>
                          <a:cs typeface="Arial" panose="020B0604020202020204" pitchFamily="34" charset="0"/>
                        </a:rPr>
                        <a:t>2.</a:t>
                      </a:r>
                    </a:p>
                  </a:txBody>
                  <a:tcPr marT="41564" marB="41564"/>
                </a:tc>
                <a:tc>
                  <a:txBody>
                    <a:bodyPr/>
                    <a:lstStyle/>
                    <a:p>
                      <a:r>
                        <a:rPr lang="en-US" sz="1600" dirty="0">
                          <a:latin typeface="Arial" panose="020B0604020202020204" pitchFamily="34" charset="0"/>
                          <a:cs typeface="Arial" panose="020B0604020202020204" pitchFamily="34" charset="0"/>
                        </a:rPr>
                        <a:t>User Interface and Visualization: Build vegetation and WQ user interface (UI) tools</a:t>
                      </a:r>
                    </a:p>
                  </a:txBody>
                  <a:tcPr marT="41564" marB="41564"/>
                </a:tc>
                <a:tc>
                  <a:txBody>
                    <a:bodyPr/>
                    <a:lstStyle/>
                    <a:p>
                      <a:pPr algn="ctr"/>
                      <a:r>
                        <a:rPr lang="en-US" sz="1600" dirty="0">
                          <a:latin typeface="Arial" panose="020B0604020202020204" pitchFamily="34" charset="0"/>
                          <a:cs typeface="Arial" panose="020B0604020202020204" pitchFamily="34" charset="0"/>
                        </a:rPr>
                        <a:t>Q1/FY21</a:t>
                      </a:r>
                    </a:p>
                  </a:txBody>
                  <a:tcPr marT="41564" marB="41564"/>
                </a:tc>
                <a:tc>
                  <a:txBody>
                    <a:bodyPr/>
                    <a:lstStyle/>
                    <a:p>
                      <a:pPr algn="ctr"/>
                      <a:r>
                        <a:rPr lang="en-US" sz="1600" dirty="0">
                          <a:latin typeface="Arial" panose="020B0604020202020204" pitchFamily="34" charset="0"/>
                          <a:cs typeface="Arial" panose="020B0604020202020204" pitchFamily="34" charset="0"/>
                        </a:rPr>
                        <a:t>100</a:t>
                      </a:r>
                    </a:p>
                  </a:txBody>
                  <a:tcPr marT="41564" marB="41564"/>
                </a:tc>
                <a:extLst>
                  <a:ext uri="{0D108BD9-81ED-4DB2-BD59-A6C34878D82A}">
                    <a16:rowId xmlns:a16="http://schemas.microsoft.com/office/drawing/2014/main" val="2449816298"/>
                  </a:ext>
                </a:extLst>
              </a:tr>
              <a:tr h="357688">
                <a:tc>
                  <a:txBody>
                    <a:bodyPr/>
                    <a:lstStyle/>
                    <a:p>
                      <a:pPr algn="ctr"/>
                      <a:r>
                        <a:rPr lang="en-US" sz="1600" dirty="0">
                          <a:latin typeface="Arial" panose="020B0604020202020204" pitchFamily="34" charset="0"/>
                          <a:cs typeface="Arial" panose="020B0604020202020204" pitchFamily="34" charset="0"/>
                        </a:rPr>
                        <a:t>3.</a:t>
                      </a:r>
                    </a:p>
                  </a:txBody>
                  <a:tcPr marT="41564" marB="41564"/>
                </a:tc>
                <a:tc>
                  <a:txBody>
                    <a:bodyPr/>
                    <a:lstStyle/>
                    <a:p>
                      <a:r>
                        <a:rPr lang="en-US" sz="1600" dirty="0">
                          <a:latin typeface="Arial" panose="020B0604020202020204" pitchFamily="34" charset="0"/>
                          <a:cs typeface="Arial" panose="020B0604020202020204" pitchFamily="34" charset="0"/>
                        </a:rPr>
                        <a:t>Transport Engine: Finalize 2D transport solver (advection-diffusion) &amp; framework</a:t>
                      </a:r>
                    </a:p>
                  </a:txBody>
                  <a:tcPr marT="41564" marB="41564"/>
                </a:tc>
                <a:tc>
                  <a:txBody>
                    <a:bodyPr/>
                    <a:lstStyle/>
                    <a:p>
                      <a:pPr algn="ctr"/>
                      <a:r>
                        <a:rPr lang="en-US" sz="1600" dirty="0">
                          <a:latin typeface="Arial" panose="020B0604020202020204" pitchFamily="34" charset="0"/>
                          <a:cs typeface="Arial" panose="020B0604020202020204" pitchFamily="34" charset="0"/>
                        </a:rPr>
                        <a:t>Q4/FY21</a:t>
                      </a:r>
                    </a:p>
                  </a:txBody>
                  <a:tcPr marT="41564" marB="41564"/>
                </a:tc>
                <a:tc>
                  <a:txBody>
                    <a:bodyPr/>
                    <a:lstStyle/>
                    <a:p>
                      <a:pPr algn="ctr"/>
                      <a:r>
                        <a:rPr lang="en-US" sz="1600" dirty="0">
                          <a:latin typeface="Arial" panose="020B0604020202020204" pitchFamily="34" charset="0"/>
                          <a:cs typeface="Arial" panose="020B0604020202020204" pitchFamily="34" charset="0"/>
                        </a:rPr>
                        <a:t>100</a:t>
                      </a:r>
                    </a:p>
                  </a:txBody>
                  <a:tcPr marT="41564" marB="41564"/>
                </a:tc>
                <a:extLst>
                  <a:ext uri="{0D108BD9-81ED-4DB2-BD59-A6C34878D82A}">
                    <a16:rowId xmlns:a16="http://schemas.microsoft.com/office/drawing/2014/main" val="2116520132"/>
                  </a:ext>
                </a:extLst>
              </a:tr>
              <a:tr h="357688">
                <a:tc>
                  <a:txBody>
                    <a:bodyPr/>
                    <a:lstStyle/>
                    <a:p>
                      <a:pPr algn="ctr"/>
                      <a:r>
                        <a:rPr lang="en-US" sz="1600" dirty="0">
                          <a:latin typeface="Arial" panose="020B0604020202020204" pitchFamily="34" charset="0"/>
                          <a:cs typeface="Arial" panose="020B0604020202020204" pitchFamily="34" charset="0"/>
                        </a:rPr>
                        <a:t>4.</a:t>
                      </a:r>
                    </a:p>
                  </a:txBody>
                  <a:tcPr marT="41564" marB="41564"/>
                </a:tc>
                <a:tc>
                  <a:txBody>
                    <a:bodyPr/>
                    <a:lstStyle/>
                    <a:p>
                      <a:r>
                        <a:rPr lang="en-US" sz="1600" dirty="0">
                          <a:latin typeface="Arial" panose="020B0604020202020204" pitchFamily="34" charset="0"/>
                          <a:cs typeface="Arial" panose="020B0604020202020204" pitchFamily="34" charset="0"/>
                        </a:rPr>
                        <a:t>Integration: Link 2D transport solver, WQ modules, and UI</a:t>
                      </a:r>
                    </a:p>
                  </a:txBody>
                  <a:tcPr marT="41564" marB="41564"/>
                </a:tc>
                <a:tc>
                  <a:txBody>
                    <a:bodyPr/>
                    <a:lstStyle/>
                    <a:p>
                      <a:pPr algn="ctr"/>
                      <a:r>
                        <a:rPr lang="en-US" sz="1600" dirty="0">
                          <a:latin typeface="Arial" panose="020B0604020202020204" pitchFamily="34" charset="0"/>
                          <a:cs typeface="Arial" panose="020B0604020202020204" pitchFamily="34" charset="0"/>
                        </a:rPr>
                        <a:t>Q4/FY21</a:t>
                      </a:r>
                    </a:p>
                  </a:txBody>
                  <a:tcPr marT="41564" marB="41564"/>
                </a:tc>
                <a:tc>
                  <a:txBody>
                    <a:bodyPr/>
                    <a:lstStyle/>
                    <a:p>
                      <a:pPr algn="ctr"/>
                      <a:r>
                        <a:rPr lang="en-US" sz="1600" dirty="0">
                          <a:latin typeface="Arial" panose="020B0604020202020204" pitchFamily="34" charset="0"/>
                          <a:cs typeface="Arial" panose="020B0604020202020204" pitchFamily="34" charset="0"/>
                        </a:rPr>
                        <a:t>100</a:t>
                      </a:r>
                    </a:p>
                  </a:txBody>
                  <a:tcPr marT="41564" marB="41564"/>
                </a:tc>
                <a:extLst>
                  <a:ext uri="{0D108BD9-81ED-4DB2-BD59-A6C34878D82A}">
                    <a16:rowId xmlns:a16="http://schemas.microsoft.com/office/drawing/2014/main" val="3820403219"/>
                  </a:ext>
                </a:extLst>
              </a:tr>
              <a:tr h="357688">
                <a:tc>
                  <a:txBody>
                    <a:bodyPr/>
                    <a:lstStyle/>
                    <a:p>
                      <a:pPr algn="ctr"/>
                      <a:r>
                        <a:rPr lang="en-US" sz="1600" dirty="0">
                          <a:latin typeface="Arial" panose="020B0604020202020204" pitchFamily="34" charset="0"/>
                          <a:cs typeface="Arial" panose="020B0604020202020204" pitchFamily="34" charset="0"/>
                        </a:rPr>
                        <a:t>5.</a:t>
                      </a:r>
                    </a:p>
                  </a:txBody>
                  <a:tcPr marT="41564" marB="41564"/>
                </a:tc>
                <a:tc>
                  <a:txBody>
                    <a:bodyPr/>
                    <a:lstStyle/>
                    <a:p>
                      <a:r>
                        <a:rPr lang="en-US" sz="1600" dirty="0">
                          <a:latin typeface="Arial" panose="020B0604020202020204" pitchFamily="34" charset="0"/>
                          <a:cs typeface="Arial" panose="020B0604020202020204" pitchFamily="34" charset="0"/>
                        </a:rPr>
                        <a:t>Testing and validation</a:t>
                      </a:r>
                    </a:p>
                  </a:txBody>
                  <a:tcPr marT="41564" marB="41564"/>
                </a:tc>
                <a:tc>
                  <a:txBody>
                    <a:bodyPr/>
                    <a:lstStyle/>
                    <a:p>
                      <a:pPr algn="ctr"/>
                      <a:r>
                        <a:rPr lang="en-US" sz="1600" dirty="0">
                          <a:latin typeface="Arial" panose="020B0604020202020204" pitchFamily="34" charset="0"/>
                          <a:cs typeface="Arial" panose="020B0604020202020204" pitchFamily="34" charset="0"/>
                        </a:rPr>
                        <a:t>Q2/FY22</a:t>
                      </a:r>
                    </a:p>
                  </a:txBody>
                  <a:tcPr marT="41564" marB="41564"/>
                </a:tc>
                <a:tc>
                  <a:txBody>
                    <a:bodyPr/>
                    <a:lstStyle/>
                    <a:p>
                      <a:pPr algn="ctr"/>
                      <a:r>
                        <a:rPr lang="en-US" sz="1600" dirty="0">
                          <a:latin typeface="Arial" panose="020B0604020202020204" pitchFamily="34" charset="0"/>
                          <a:cs typeface="Arial" panose="020B0604020202020204" pitchFamily="34" charset="0"/>
                        </a:rPr>
                        <a:t>25</a:t>
                      </a:r>
                    </a:p>
                  </a:txBody>
                  <a:tcPr marT="41564" marB="41564"/>
                </a:tc>
                <a:extLst>
                  <a:ext uri="{0D108BD9-81ED-4DB2-BD59-A6C34878D82A}">
                    <a16:rowId xmlns:a16="http://schemas.microsoft.com/office/drawing/2014/main" val="4118701396"/>
                  </a:ext>
                </a:extLst>
              </a:tr>
              <a:tr h="581891">
                <a:tc>
                  <a:txBody>
                    <a:bodyPr/>
                    <a:lstStyle/>
                    <a:p>
                      <a:pPr algn="ctr"/>
                      <a:r>
                        <a:rPr lang="en-US" sz="1600" dirty="0">
                          <a:latin typeface="Arial" panose="020B0604020202020204" pitchFamily="34" charset="0"/>
                          <a:cs typeface="Arial" panose="020B0604020202020204" pitchFamily="34" charset="0"/>
                        </a:rPr>
                        <a:t>6.</a:t>
                      </a:r>
                    </a:p>
                  </a:txBody>
                  <a:tcPr marT="41564" marB="41564"/>
                </a:tc>
                <a:tc>
                  <a:txBody>
                    <a:bodyPr/>
                    <a:lstStyle/>
                    <a:p>
                      <a:r>
                        <a:rPr lang="en-US" sz="1600" dirty="0">
                          <a:latin typeface="Arial" panose="020B0604020202020204" pitchFamily="34" charset="0"/>
                          <a:cs typeface="Arial" panose="020B0604020202020204" pitchFamily="34" charset="0"/>
                        </a:rPr>
                        <a:t>Technical Transfer: Documentation (TR and TN) and project demo</a:t>
                      </a:r>
                    </a:p>
                  </a:txBody>
                  <a:tcPr marT="41564" marB="41564"/>
                </a:tc>
                <a:tc>
                  <a:txBody>
                    <a:bodyPr/>
                    <a:lstStyle/>
                    <a:p>
                      <a:pPr algn="ctr"/>
                      <a:r>
                        <a:rPr lang="en-US" sz="1600" dirty="0">
                          <a:latin typeface="Arial" panose="020B0604020202020204" pitchFamily="34" charset="0"/>
                          <a:cs typeface="Arial" panose="020B0604020202020204" pitchFamily="34" charset="0"/>
                        </a:rPr>
                        <a:t>Q4/FY22</a:t>
                      </a:r>
                    </a:p>
                  </a:txBody>
                  <a:tcPr marT="41564" marB="41564"/>
                </a:tc>
                <a:tc>
                  <a:txBody>
                    <a:bodyPr/>
                    <a:lstStyle/>
                    <a:p>
                      <a:pPr algn="ctr"/>
                      <a:r>
                        <a:rPr lang="en-US" sz="1600" dirty="0">
                          <a:latin typeface="Arial" panose="020B0604020202020204" pitchFamily="34" charset="0"/>
                          <a:cs typeface="Arial" panose="020B0604020202020204" pitchFamily="34" charset="0"/>
                        </a:rPr>
                        <a:t>15</a:t>
                      </a:r>
                    </a:p>
                  </a:txBody>
                  <a:tcPr marT="41564" marB="41564"/>
                </a:tc>
                <a:extLst>
                  <a:ext uri="{0D108BD9-81ED-4DB2-BD59-A6C34878D82A}">
                    <a16:rowId xmlns:a16="http://schemas.microsoft.com/office/drawing/2014/main" val="7463331"/>
                  </a:ext>
                </a:extLst>
              </a:tr>
              <a:tr h="357688">
                <a:tc>
                  <a:txBody>
                    <a:bodyPr/>
                    <a:lstStyle/>
                    <a:p>
                      <a:pPr algn="ctr"/>
                      <a:r>
                        <a:rPr lang="en-US" sz="1600" dirty="0">
                          <a:latin typeface="Arial" panose="020B0604020202020204" pitchFamily="34" charset="0"/>
                          <a:cs typeface="Arial" panose="020B0604020202020204" pitchFamily="34" charset="0"/>
                        </a:rPr>
                        <a:t>7.</a:t>
                      </a:r>
                    </a:p>
                  </a:txBody>
                  <a:tcPr marT="41564" marB="41564"/>
                </a:tc>
                <a:tc>
                  <a:txBody>
                    <a:bodyPr/>
                    <a:lstStyle/>
                    <a:p>
                      <a:r>
                        <a:rPr lang="en-US" sz="1600" dirty="0">
                          <a:latin typeface="Arial" panose="020B0604020202020204" pitchFamily="34" charset="0"/>
                          <a:cs typeface="Arial" panose="020B0604020202020204" pitchFamily="34" charset="0"/>
                        </a:rPr>
                        <a:t>Technical Transfer: Workshop</a:t>
                      </a:r>
                    </a:p>
                  </a:txBody>
                  <a:tcPr marT="41564" marB="41564"/>
                </a:tc>
                <a:tc>
                  <a:txBody>
                    <a:bodyPr/>
                    <a:lstStyle/>
                    <a:p>
                      <a:pPr algn="ctr"/>
                      <a:r>
                        <a:rPr lang="en-US" sz="1600" dirty="0">
                          <a:latin typeface="Arial" panose="020B0604020202020204" pitchFamily="34" charset="0"/>
                          <a:cs typeface="Arial" panose="020B0604020202020204" pitchFamily="34" charset="0"/>
                        </a:rPr>
                        <a:t>Q4/FY22</a:t>
                      </a:r>
                    </a:p>
                  </a:txBody>
                  <a:tcPr marT="41564" marB="41564"/>
                </a:tc>
                <a:tc>
                  <a:txBody>
                    <a:bodyPr/>
                    <a:lstStyle/>
                    <a:p>
                      <a:pPr algn="ctr"/>
                      <a:r>
                        <a:rPr lang="en-US" sz="1600" dirty="0">
                          <a:latin typeface="Arial" panose="020B0604020202020204" pitchFamily="34" charset="0"/>
                          <a:cs typeface="Arial" panose="020B0604020202020204" pitchFamily="34" charset="0"/>
                        </a:rPr>
                        <a:t>0</a:t>
                      </a:r>
                    </a:p>
                  </a:txBody>
                  <a:tcPr marT="41564" marB="41564"/>
                </a:tc>
                <a:extLst>
                  <a:ext uri="{0D108BD9-81ED-4DB2-BD59-A6C34878D82A}">
                    <a16:rowId xmlns:a16="http://schemas.microsoft.com/office/drawing/2014/main" val="273003861"/>
                  </a:ext>
                </a:extLst>
              </a:tr>
            </a:tbl>
          </a:graphicData>
        </a:graphic>
      </p:graphicFrame>
    </p:spTree>
    <p:extLst>
      <p:ext uri="{BB962C8B-B14F-4D97-AF65-F5344CB8AC3E}">
        <p14:creationId xmlns:p14="http://schemas.microsoft.com/office/powerpoint/2010/main" val="3373278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52400"/>
            <a:ext cx="5867400" cy="954107"/>
          </a:xfrm>
        </p:spPr>
        <p:txBody>
          <a:bodyPr>
            <a:spAutoFit/>
          </a:bodyPr>
          <a:lstStyle/>
          <a:p>
            <a:r>
              <a:rPr lang="en-US" dirty="0"/>
              <a:t>Additional Products/Achievements</a:t>
            </a:r>
            <a:endParaRPr lang="en-US" sz="1600" dirty="0">
              <a:solidFill>
                <a:srgbClr val="FF0000"/>
              </a:solidFill>
            </a:endParaRPr>
          </a:p>
        </p:txBody>
      </p:sp>
      <p:graphicFrame>
        <p:nvGraphicFramePr>
          <p:cNvPr id="9" name="Content Placeholder 4">
            <a:extLst>
              <a:ext uri="{FF2B5EF4-FFF2-40B4-BE49-F238E27FC236}">
                <a16:creationId xmlns:a16="http://schemas.microsoft.com/office/drawing/2014/main" id="{D986D374-973C-6D4E-9172-AACA795842B6}"/>
              </a:ext>
            </a:extLst>
          </p:cNvPr>
          <p:cNvGraphicFramePr>
            <a:graphicFrameLocks noGrp="1"/>
          </p:cNvGraphicFramePr>
          <p:nvPr>
            <p:ph idx="1"/>
            <p:extLst>
              <p:ext uri="{D42A27DB-BD31-4B8C-83A1-F6EECF244321}">
                <p14:modId xmlns:p14="http://schemas.microsoft.com/office/powerpoint/2010/main" val="4278300907"/>
              </p:ext>
            </p:extLst>
          </p:nvPr>
        </p:nvGraphicFramePr>
        <p:xfrm>
          <a:off x="76200" y="1528156"/>
          <a:ext cx="8991600" cy="3896360"/>
        </p:xfrm>
        <a:graphic>
          <a:graphicData uri="http://schemas.openxmlformats.org/drawingml/2006/table">
            <a:tbl>
              <a:tblPr firstRow="1" bandRow="1">
                <a:tableStyleId>{5C22544A-7EE6-4342-B048-85BDC9FD1C3A}</a:tableStyleId>
              </a:tblPr>
              <a:tblGrid>
                <a:gridCol w="7315200">
                  <a:extLst>
                    <a:ext uri="{9D8B030D-6E8A-4147-A177-3AD203B41FA5}">
                      <a16:colId xmlns:a16="http://schemas.microsoft.com/office/drawing/2014/main" val="20000"/>
                    </a:ext>
                  </a:extLst>
                </a:gridCol>
                <a:gridCol w="1676400">
                  <a:extLst>
                    <a:ext uri="{9D8B030D-6E8A-4147-A177-3AD203B41FA5}">
                      <a16:colId xmlns:a16="http://schemas.microsoft.com/office/drawing/2014/main" val="20001"/>
                    </a:ext>
                  </a:extLst>
                </a:gridCol>
              </a:tblGrid>
              <a:tr h="370840">
                <a:tc gridSpan="2">
                  <a:txBody>
                    <a:bodyPr/>
                    <a:lstStyle/>
                    <a:p>
                      <a:r>
                        <a:rPr lang="en-US" dirty="0">
                          <a:latin typeface="Arial" panose="020B0604020202020204" pitchFamily="34" charset="0"/>
                          <a:cs typeface="Arial" panose="020B0604020202020204" pitchFamily="34" charset="0"/>
                        </a:rPr>
                        <a:t>Additional Products/Achievements</a:t>
                      </a:r>
                    </a:p>
                  </a:txBody>
                  <a:tcPr>
                    <a:solidFill>
                      <a:schemeClr val="accent2">
                        <a:lumMod val="40000"/>
                        <a:lumOff val="60000"/>
                      </a:schemeClr>
                    </a:solidFill>
                  </a:tcPr>
                </a:tc>
                <a:tc hMerge="1">
                  <a:txBody>
                    <a:bodyPr/>
                    <a:lstStyle/>
                    <a:p>
                      <a:endParaRPr lang="en-US" dirty="0"/>
                    </a:p>
                  </a:txBody>
                  <a:tcPr/>
                </a:tc>
                <a:extLst>
                  <a:ext uri="{0D108BD9-81ED-4DB2-BD59-A6C34878D82A}">
                    <a16:rowId xmlns:a16="http://schemas.microsoft.com/office/drawing/2014/main" val="10000"/>
                  </a:ext>
                </a:extLst>
              </a:tr>
              <a:tr h="386080">
                <a:tc>
                  <a:txBody>
                    <a:bodyPr/>
                    <a:lstStyle/>
                    <a:p>
                      <a:pPr algn="ctr"/>
                      <a:r>
                        <a:rPr lang="en-US" b="1"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b="1"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1"/>
                  </a:ext>
                </a:extLst>
              </a:tr>
              <a:tr h="1483360">
                <a:tc>
                  <a:txBody>
                    <a:bodyPr/>
                    <a:lstStyle/>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rgbClr val="00B050"/>
                          </a:solidFill>
                          <a:latin typeface="Arial" panose="020B0604020202020204" pitchFamily="34" charset="0"/>
                          <a:cs typeface="Arial" panose="020B0604020202020204" pitchFamily="34" charset="0"/>
                        </a:rPr>
                        <a:t>Recruited computer scientist at EL-EPW in FY21</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rgbClr val="00B050"/>
                          </a:solidFill>
                          <a:latin typeface="Arial" panose="020B0604020202020204" pitchFamily="34" charset="0"/>
                          <a:cs typeface="Arial" panose="020B0604020202020204" pitchFamily="34" charset="0"/>
                        </a:rPr>
                        <a:t>Abstracts on HEC-RAS-1D-WQ, HEC-RAS-RVSM, and NSM presented at National Conference for Ecosystem Restoration (NCER), July 2021</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rgbClr val="00B050"/>
                          </a:solidFill>
                          <a:latin typeface="Arial" panose="020B0604020202020204" pitchFamily="34" charset="0"/>
                          <a:cs typeface="Arial" panose="020B0604020202020204" pitchFamily="34" charset="0"/>
                        </a:rPr>
                        <a:t>Collaborating with USGS Colorado Water Science Center to link WEBMOD (Water, Energy, and Biogeochemical Model) with ClearWater-Riverine to input runoff water quality into 2D water quality simulations</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endParaRPr lang="en-US" dirty="0">
                        <a:solidFill>
                          <a:srgbClr val="00B050"/>
                        </a:solidFill>
                        <a:latin typeface="Arial" panose="020B0604020202020204" pitchFamily="34" charset="0"/>
                        <a:cs typeface="Arial" panose="020B0604020202020204" pitchFamily="34" charset="0"/>
                      </a:endParaRP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endParaRPr lang="en-US" dirty="0">
                        <a:solidFill>
                          <a:srgbClr val="00B050"/>
                        </a:solidFill>
                        <a:latin typeface="Arial" panose="020B0604020202020204" pitchFamily="34" charset="0"/>
                        <a:cs typeface="Arial" panose="020B0604020202020204" pitchFamily="34" charset="0"/>
                      </a:endParaRPr>
                    </a:p>
                  </a:txBody>
                  <a:tcPr>
                    <a:noFill/>
                  </a:tcPr>
                </a:tc>
                <a:tc>
                  <a:txBody>
                    <a:bodyPr/>
                    <a:lstStyle/>
                    <a:p>
                      <a:pPr marL="0" indent="0" algn="ctr" defTabSz="914400" rtl="0" eaLnBrk="1" latinLnBrk="0" hangingPunct="1">
                        <a:spcAft>
                          <a:spcPts val="600"/>
                        </a:spcAft>
                        <a:buNone/>
                      </a:pPr>
                      <a:r>
                        <a:rPr lang="en-US" sz="1800" kern="1200" dirty="0">
                          <a:solidFill>
                            <a:srgbClr val="00B050"/>
                          </a:solidFill>
                          <a:latin typeface="Arial" panose="020B0604020202020204" pitchFamily="34" charset="0"/>
                          <a:ea typeface="+mn-ea"/>
                          <a:cs typeface="Arial" panose="020B0604020202020204" pitchFamily="34" charset="0"/>
                        </a:rPr>
                        <a:t>Q3/FY21</a:t>
                      </a:r>
                    </a:p>
                    <a:p>
                      <a:pPr marL="0" indent="0" algn="ctr">
                        <a:spcAft>
                          <a:spcPts val="300"/>
                        </a:spcAft>
                        <a:buNone/>
                      </a:pPr>
                      <a:r>
                        <a:rPr lang="en-US" dirty="0">
                          <a:solidFill>
                            <a:srgbClr val="00B050"/>
                          </a:solidFill>
                          <a:latin typeface="Arial" panose="020B0604020202020204" pitchFamily="34" charset="0"/>
                          <a:cs typeface="Arial" panose="020B0604020202020204" pitchFamily="34" charset="0"/>
                        </a:rPr>
                        <a:t>Q4/FY21</a:t>
                      </a:r>
                    </a:p>
                    <a:p>
                      <a:pPr marL="0" indent="0" algn="ctr">
                        <a:spcAft>
                          <a:spcPts val="300"/>
                        </a:spcAft>
                        <a:buNone/>
                      </a:pPr>
                      <a:endParaRPr lang="en-US" dirty="0">
                        <a:solidFill>
                          <a:srgbClr val="00B050"/>
                        </a:solidFill>
                        <a:latin typeface="Arial" panose="020B0604020202020204" pitchFamily="34" charset="0"/>
                        <a:cs typeface="Arial" panose="020B0604020202020204" pitchFamily="34" charset="0"/>
                      </a:endParaRPr>
                    </a:p>
                    <a:p>
                      <a:pPr marL="0" indent="0" algn="ctr">
                        <a:spcAft>
                          <a:spcPts val="300"/>
                        </a:spcAft>
                        <a:buNone/>
                      </a:pPr>
                      <a:endParaRPr lang="en-US" dirty="0">
                        <a:solidFill>
                          <a:srgbClr val="00B050"/>
                        </a:solidFill>
                        <a:latin typeface="Arial" panose="020B0604020202020204" pitchFamily="34" charset="0"/>
                        <a:cs typeface="Arial" panose="020B0604020202020204" pitchFamily="34" charset="0"/>
                      </a:endParaRPr>
                    </a:p>
                    <a:p>
                      <a:pPr marL="0" indent="0" algn="ctr">
                        <a:spcAft>
                          <a:spcPts val="300"/>
                        </a:spcAft>
                        <a:buNone/>
                      </a:pPr>
                      <a:r>
                        <a:rPr lang="en-US" dirty="0">
                          <a:solidFill>
                            <a:srgbClr val="00B050"/>
                          </a:solidFill>
                          <a:latin typeface="Arial" panose="020B0604020202020204" pitchFamily="34" charset="0"/>
                          <a:cs typeface="Arial" panose="020B0604020202020204" pitchFamily="34" charset="0"/>
                        </a:rPr>
                        <a:t>Q1 – Q4/FY21</a:t>
                      </a:r>
                    </a:p>
                    <a:p>
                      <a:pPr marL="0" indent="0" algn="ctr">
                        <a:spcAft>
                          <a:spcPts val="300"/>
                        </a:spcAft>
                        <a:buNone/>
                      </a:pPr>
                      <a:endParaRPr lang="en-US" dirty="0">
                        <a:solidFill>
                          <a:srgbClr val="00B050"/>
                        </a:solidFill>
                        <a:latin typeface="Arial" panose="020B0604020202020204" pitchFamily="34" charset="0"/>
                        <a:cs typeface="Arial" panose="020B0604020202020204" pitchFamily="34" charset="0"/>
                      </a:endParaRPr>
                    </a:p>
                  </a:txBody>
                  <a:tcP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522397717"/>
      </p:ext>
    </p:extLst>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14360</TotalTime>
  <Words>1951</Words>
  <Application>Microsoft Macintosh PowerPoint</Application>
  <PresentationFormat>On-screen Show (4:3)</PresentationFormat>
  <Paragraphs>215</Paragraphs>
  <Slides>18</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Times New Roman</vt:lpstr>
      <vt:lpstr>Default Design</vt:lpstr>
      <vt:lpstr>PowerPoint Presentation</vt:lpstr>
      <vt:lpstr>PowerPoint Presentation</vt:lpstr>
      <vt:lpstr>Project Purpose - Recap </vt:lpstr>
      <vt:lpstr>Benefits</vt:lpstr>
      <vt:lpstr>Approach</vt:lpstr>
      <vt:lpstr>Approach 2D Water Quality</vt:lpstr>
      <vt:lpstr>Field Engagement</vt:lpstr>
      <vt:lpstr>Scheduled Products RAS 2D WQ Tasks, FY20-22 </vt:lpstr>
      <vt:lpstr>Additional Products/Achievements</vt:lpstr>
      <vt:lpstr>FY 21 Accomplishment 1 Task 1: Water Quality Modules</vt:lpstr>
      <vt:lpstr>FY 21 Accomplishment 2 Task 2: User Interface and Visualization Tools</vt:lpstr>
      <vt:lpstr>FY 21 Accomplishment 3 Task 3: Transport Engine and Framework</vt:lpstr>
      <vt:lpstr>FY 21 Accomplishment 3 Task 3: Transport Engine and Framework</vt:lpstr>
      <vt:lpstr>FY 21 Accomplishment 3 Task 3: Transport Engine and Framework</vt:lpstr>
      <vt:lpstr>FY 21 Accomplishment 4 Task 4: Integration</vt:lpstr>
      <vt:lpstr>FY 21 Accomplishment 5 Task 6: Technical Transfer</vt:lpstr>
      <vt:lpstr>Synopsis </vt:lpstr>
      <vt:lpstr>Summary </vt:lpstr>
    </vt:vector>
  </TitlesOfParts>
  <Company>ERDC, Coastal &amp; Hydraulics Lab.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SWWRP Template PR</dc:title>
  <dc:creator>Nick Kraus</dc:creator>
  <cp:lastModifiedBy>Todd Steissberg</cp:lastModifiedBy>
  <cp:revision>704</cp:revision>
  <dcterms:created xsi:type="dcterms:W3CDTF">2002-05-16T15:57:50Z</dcterms:created>
  <dcterms:modified xsi:type="dcterms:W3CDTF">2021-10-12T06:20:53Z</dcterms:modified>
</cp:coreProperties>
</file>

<file path=docProps/thumbnail.jpeg>
</file>